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60" r:id="rId4"/>
    <p:sldId id="287" r:id="rId5"/>
    <p:sldId id="289" r:id="rId6"/>
    <p:sldId id="261" r:id="rId7"/>
    <p:sldId id="263" r:id="rId8"/>
    <p:sldId id="268" r:id="rId9"/>
    <p:sldId id="269" r:id="rId10"/>
    <p:sldId id="264" r:id="rId11"/>
    <p:sldId id="265" r:id="rId12"/>
    <p:sldId id="266" r:id="rId13"/>
    <p:sldId id="270" r:id="rId14"/>
    <p:sldId id="271" r:id="rId15"/>
    <p:sldId id="275" r:id="rId16"/>
    <p:sldId id="274" r:id="rId17"/>
    <p:sldId id="279" r:id="rId18"/>
    <p:sldId id="285" r:id="rId19"/>
    <p:sldId id="286" r:id="rId20"/>
    <p:sldId id="288"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8EB33BB8-6C7A-4BE0-9B55-9EAC48D52EC6}" type="datetimeFigureOut">
              <a:rPr lang="en-US"/>
              <a:t>8/6/2024</a:t>
            </a:fld>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73F7AA83-DE31-4E93-AB07-EF7FB05F6670}" type="slidenum">
              <a:rPr/>
              <a:t>‹#›</a:t>
            </a:fld>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611EF64-F73B-4314-BB6F-BC0937BBDF19}" type="datetimeFigureOut">
              <a:rPr lang="en-US"/>
              <a:t>8/6/2024</a:t>
            </a:fld>
            <a:endParaRPr/>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35E2820-AFE1-45FA-949E-17BDB534E1DC}" type="slidenum">
              <a:rPr/>
              <a:t>‹#›</a:t>
            </a:fld>
            <a:endParaRPr/>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a:t>
            </a:fld>
            <a:endParaRPr lang="en-US"/>
          </a:p>
        </p:txBody>
      </p:sp>
    </p:spTree>
    <p:extLst>
      <p:ext uri="{BB962C8B-B14F-4D97-AF65-F5344CB8AC3E}">
        <p14:creationId xmlns:p14="http://schemas.microsoft.com/office/powerpoint/2010/main"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2</a:t>
            </a:fld>
            <a:endParaRPr lang="en-US"/>
          </a:p>
        </p:txBody>
      </p:sp>
    </p:spTree>
    <p:extLst>
      <p:ext uri="{BB962C8B-B14F-4D97-AF65-F5344CB8AC3E}">
        <p14:creationId xmlns:p14="http://schemas.microsoft.com/office/powerpoint/2010/main" val="6609355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3" y="304800"/>
            <a:ext cx="7091361" cy="2793906"/>
          </a:xfrm>
        </p:spPr>
        <p:txBody>
          <a:bodyPr anchor="b">
            <a:normAutofit/>
          </a:bodyPr>
          <a:lstStyle>
            <a:lvl1pPr algn="l">
              <a:lnSpc>
                <a:spcPct val="80000"/>
              </a:lnSpc>
              <a:defRPr sz="6600"/>
            </a:lvl1pPr>
          </a:lstStyle>
          <a:p>
            <a:r>
              <a:rPr lang="en-US"/>
              <a:t>Click to edit Master title style</a:t>
            </a:r>
            <a:endParaRPr/>
          </a:p>
        </p:txBody>
      </p:sp>
      <p:sp>
        <p:nvSpPr>
          <p:cNvPr id="3" name="Subtitle 2"/>
          <p:cNvSpPr>
            <a:spLocks noGrp="1"/>
          </p:cNvSpPr>
          <p:nvPr>
            <p:ph type="subTitle" idx="1"/>
          </p:nvPr>
        </p:nvSpPr>
        <p:spPr>
          <a:xfrm>
            <a:off x="1065213" y="3108804"/>
            <a:ext cx="7091361" cy="838200"/>
          </a:xfrm>
        </p:spPr>
        <p:txBody>
          <a:bodyPr/>
          <a:lstStyle>
            <a:lvl1pPr marL="0" indent="0" algn="l">
              <a:spcBef>
                <a:spcPts val="0"/>
              </a:spcBef>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8" name="Date Placeholder 7"/>
          <p:cNvSpPr>
            <a:spLocks noGrp="1"/>
          </p:cNvSpPr>
          <p:nvPr>
            <p:ph type="dt" sz="half" idx="10"/>
          </p:nvPr>
        </p:nvSpPr>
        <p:spPr/>
        <p:txBody>
          <a:bodyPr/>
          <a:lstStyle/>
          <a:p>
            <a:fld id="{9D3B9702-7FBF-4720-8670-571C5E7EEDDE}" type="datetime1">
              <a:rPr lang="en-US"/>
              <a:t>8/6/2024</a:t>
            </a:fld>
            <a:endParaRPr/>
          </a:p>
        </p:txBody>
      </p:sp>
      <p:sp>
        <p:nvSpPr>
          <p:cNvPr id="9" name="Footer Placeholder 8"/>
          <p:cNvSpPr>
            <a:spLocks noGrp="1"/>
          </p:cNvSpPr>
          <p:nvPr>
            <p:ph type="ftr" sz="quarter" idx="11"/>
          </p:nvPr>
        </p:nvSpPr>
        <p:spPr/>
        <p:txBody>
          <a:bodyPr/>
          <a:lstStyle/>
          <a:p>
            <a:endParaRPr/>
          </a:p>
        </p:txBody>
      </p:sp>
      <p:sp>
        <p:nvSpPr>
          <p:cNvPr id="10" name="Slide Number Placeholder 9"/>
          <p:cNvSpPr>
            <a:spLocks noGrp="1"/>
          </p:cNvSpPr>
          <p:nvPr>
            <p:ph type="sldNum" sz="quarter" idx="12"/>
          </p:nvPr>
        </p:nvSpPr>
        <p:spPr/>
        <p:txBody>
          <a:bodyPr/>
          <a:lstStyle/>
          <a:p>
            <a:fld id="{8FDBFFB2-86D9-4B8F-A59A-553A60B94BBE}" type="slidenum">
              <a:rPr/>
              <a:pPr/>
              <a:t>‹#›</a:t>
            </a:fld>
            <a:endParaRPr/>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427AEA-BBBB-4C9B-AB23-214EAA8AB789}" type="datetime1">
              <a:rPr lang="en-US"/>
              <a:t>8/6/2024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65014" y="304801"/>
            <a:ext cx="1715800"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2209800" y="304801"/>
            <a:ext cx="7502814"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91CA30-F5CD-4CA0-B16A-349C6F830700}" type="datetime1">
              <a:rPr lang="en-US"/>
              <a:t>8/6/2024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B3AF48E-ABA0-4B58-B562-D1D7408067C4}" type="datetime1">
              <a:rPr lang="en-US"/>
              <a:t>8/6/2024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80013" y="1600200"/>
            <a:ext cx="6400801" cy="2486025"/>
          </a:xfrm>
        </p:spPr>
        <p:txBody>
          <a:bodyPr anchor="b">
            <a:normAutofit/>
          </a:bodyPr>
          <a:lstStyle>
            <a:lvl1pPr>
              <a:defRPr sz="5200"/>
            </a:lvl1pPr>
          </a:lstStyle>
          <a:p>
            <a:r>
              <a:rPr lang="en-US"/>
              <a:t>Click to edit Master title style</a:t>
            </a:r>
            <a:endParaRPr/>
          </a:p>
        </p:txBody>
      </p:sp>
      <p:sp>
        <p:nvSpPr>
          <p:cNvPr id="3" name="Text Placeholder 2"/>
          <p:cNvSpPr>
            <a:spLocks noGrp="1"/>
          </p:cNvSpPr>
          <p:nvPr>
            <p:ph type="body" idx="1"/>
          </p:nvPr>
        </p:nvSpPr>
        <p:spPr>
          <a:xfrm>
            <a:off x="5180011" y="4105029"/>
            <a:ext cx="6400801" cy="914400"/>
          </a:xfrm>
        </p:spPr>
        <p:txBody>
          <a:bodyPr>
            <a:normAutofit/>
          </a:bodyPr>
          <a:lstStyle>
            <a:lvl1pPr marL="0" indent="0">
              <a:buNone/>
              <a:defRPr sz="2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A5034C-8BD9-4B0C-893B-33834FAB227F}" type="datetime1">
              <a:rPr lang="en-US"/>
              <a:t>8/6/2024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2208213" y="1600200"/>
            <a:ext cx="4572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7008813" y="1600200"/>
            <a:ext cx="4572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7CD787AA-CBCD-47F9-A04C-7106C508CDE4}" type="datetime1">
              <a:rPr lang="en-US"/>
              <a:t>8/6/2024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22082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208213" y="2505075"/>
            <a:ext cx="4572000" cy="33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70088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008813" y="2505075"/>
            <a:ext cx="4572000" cy="33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AD1CC9DD-75F5-4611-BA0B-CFB1A226639C}" type="datetime1">
              <a:rPr lang="en-US"/>
              <a:t>8/6/2024</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5980F1F9-2D3D-4243-878F-D000C3F2A1C4}" type="datetime1">
              <a:rPr lang="en-US"/>
              <a:t>8/6/2024</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BCBE8-1824-4658-A8BB-BECFAEB7E35A}" type="datetime1">
              <a:rPr lang="en-US"/>
              <a:t>8/6/2024</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3" name="Content Placeholder 2"/>
          <p:cNvSpPr>
            <a:spLocks noGrp="1"/>
          </p:cNvSpPr>
          <p:nvPr>
            <p:ph idx="1"/>
          </p:nvPr>
        </p:nvSpPr>
        <p:spPr>
          <a:xfrm>
            <a:off x="1293813" y="533400"/>
            <a:ext cx="6858000" cy="4800600"/>
          </a:xfrm>
        </p:spPr>
        <p:txBody>
          <a:bodyPr>
            <a:norm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85CD17-C377-4DE5-9FCA-CC7471605C58}" type="datetime1">
              <a:rPr lang="en-US"/>
              <a:t>8/6/2024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8" name="Rounded Rectangle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2" descr="An empty placeholder to add an image. Click on the placeholder and select the image that you wish to add."/>
          <p:cNvSpPr>
            <a:spLocks noGrp="1"/>
          </p:cNvSpPr>
          <p:nvPr>
            <p:ph type="pic" idx="1"/>
          </p:nvPr>
        </p:nvSpPr>
        <p:spPr>
          <a:xfrm>
            <a:off x="1408112" y="647700"/>
            <a:ext cx="6629400" cy="4572000"/>
          </a:xfrm>
          <a:prstGeom prst="roundRect">
            <a:avLst>
              <a:gd name="adj" fmla="val 3725"/>
            </a:avLst>
          </a:prstGeo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BE9F02-BE96-4BAE-86A5-1FA60D24CAE2}" type="datetime1">
              <a:rPr lang="en-US"/>
              <a:t>8/6/2024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a:defRPr sz="1100">
                <a:solidFill>
                  <a:schemeClr val="tx2"/>
                </a:solidFill>
              </a:defRPr>
            </a:lvl1pPr>
          </a:lstStyle>
          <a:p>
            <a:fld id="{9D3B9702-7FBF-4720-8670-571C5E7EEDDE}" type="datetime1">
              <a:rPr lang="en-US" smtClean="0"/>
              <a:pPr/>
              <a:t>8/6/2024</a:t>
            </a:fld>
            <a:endParaRPr lang="en-US" dirty="0"/>
          </a:p>
        </p:txBody>
      </p:sp>
      <p:sp>
        <p:nvSpPr>
          <p:cNvPr id="5" name="Footer Placeholder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a:defRPr sz="1100">
                <a:solidFill>
                  <a:schemeClr val="tx2"/>
                </a:solidFill>
              </a:defRPr>
            </a:lvl1pPr>
          </a:lstStyle>
          <a:p>
            <a:endParaRPr lang="en-US"/>
          </a:p>
        </p:txBody>
      </p:sp>
      <p:sp>
        <p:nvSpPr>
          <p:cNvPr id="6" name="Slide Number Placeholder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a:defRPr sz="1100" b="1">
                <a:solidFill>
                  <a:srgbClr val="AB3C19"/>
                </a:solidFill>
              </a:defRPr>
            </a:lvl1pPr>
          </a:lstStyle>
          <a:p>
            <a:fld id="{8FDBFFB2-86D9-4B8F-A59A-553A60B94BBE}" type="slidenum">
              <a:rPr lang="en-US" smtClean="0"/>
              <a:pPr/>
              <a:t>‹#›</a:t>
            </a:fld>
            <a:endParaRPr lang="en-US"/>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www.crossrivertherapy.com/learning-disabilities-statistics#:~:text=Key%20Learning%20Disability%20Statistics,getting%20services%20involving%20special%20education." TargetMode="External"/><Relationship Id="rId2" Type="http://schemas.openxmlformats.org/officeDocument/2006/relationships/hyperlink" Target="https://www.google.com/search?q=Current+statistic+of+children+receiving+special+education+in+the+united+states&amp;rlz=1C1VDKB_enUS990US990&amp;oq=Current+statistic+of+children+receiving+special+education+in+the+united+states&amp;aqs=chrome..69i57.13614j0j15&amp;sourceid=chrome&amp;ie=UTF-8" TargetMode="Externa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hyperlink" Target="https://nces.ed.gov/programs/coe/indicator/cgg/students-with-disabilities#:~:text=In%202020%E2%80%9321%2C%20the%20number,of%20all%20public%20school%20students." TargetMode="Externa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2.ed.gov/programs/promiseneighborhoods/index.html" TargetMode="External"/><Relationship Id="rId2" Type="http://schemas.openxmlformats.org/officeDocument/2006/relationships/hyperlink" Target="http://www2.ed.gov/programs/innovation/index.html" TargetMode="External"/><Relationship Id="rId1" Type="http://schemas.openxmlformats.org/officeDocument/2006/relationships/slideLayout" Target="../slideLayouts/slideLayout2.xml"/><Relationship Id="rId4" Type="http://schemas.openxmlformats.org/officeDocument/2006/relationships/hyperlink" Target="http://www.ed.gov/early-learning"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dc-bie2020-ds.lrp.com/login/index.php3" TargetMode="External"/><Relationship Id="rId2" Type="http://schemas.openxmlformats.org/officeDocument/2006/relationships/hyperlink" Target="https://pierreilc-sd.exceptionalchild.com/login%20Must%20check%20K12" TargetMode="External"/><Relationship Id="rId1" Type="http://schemas.openxmlformats.org/officeDocument/2006/relationships/slideLayout" Target="../slideLayouts/slideLayout1.xml"/><Relationship Id="rId5" Type="http://schemas.openxmlformats.org/officeDocument/2006/relationships/image" Target="../media/image14.jpeg"/><Relationship Id="rId4" Type="http://schemas.openxmlformats.org/officeDocument/2006/relationships/hyperlink" Target="http://www.specialedconnection.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nces.ed.gov/programs/coe/indicator/cgg/students-with-disabilities" TargetMode="External"/><Relationship Id="rId2" Type="http://schemas.openxmlformats.org/officeDocument/2006/relationships/hyperlink" Target="https://doe.sd.gov/" TargetMode="External"/><Relationship Id="rId1" Type="http://schemas.openxmlformats.org/officeDocument/2006/relationships/slideLayout" Target="../slideLayouts/slideLayout2.xml"/><Relationship Id="rId5" Type="http://schemas.openxmlformats.org/officeDocument/2006/relationships/hyperlink" Target="mailto:nikole.cheskey@k12.sd.us" TargetMode="External"/><Relationship Id="rId4" Type="http://schemas.openxmlformats.org/officeDocument/2006/relationships/hyperlink" Target="https://www.understood.org/en/articles/child-find-what-it-is-and-how-it-work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s://sites.ed.gov/idea/regs/b/b/300.111/b/2" TargetMode="External"/><Relationship Id="rId13" Type="http://schemas.openxmlformats.org/officeDocument/2006/relationships/hyperlink" Target="https://sites.ed.gov/idea/regs/b/b/300.111/c/2" TargetMode="External"/><Relationship Id="rId3" Type="http://schemas.openxmlformats.org/officeDocument/2006/relationships/hyperlink" Target="https://sites.ed.gov/idea/regs/b/b/300.111/a/1/i" TargetMode="External"/><Relationship Id="rId7" Type="http://schemas.openxmlformats.org/officeDocument/2006/relationships/hyperlink" Target="https://sites.ed.gov/idea/regs/b/a/300.8" TargetMode="External"/><Relationship Id="rId12" Type="http://schemas.openxmlformats.org/officeDocument/2006/relationships/hyperlink" Target="https://sites.ed.gov/idea/regs/b/b/300.111/c/1" TargetMode="External"/><Relationship Id="rId2" Type="http://schemas.openxmlformats.org/officeDocument/2006/relationships/hyperlink" Target="https://sites.ed.gov/idea/regs/b/b/300.111/a/1" TargetMode="External"/><Relationship Id="rId1" Type="http://schemas.openxmlformats.org/officeDocument/2006/relationships/slideLayout" Target="../slideLayouts/slideLayout4.xml"/><Relationship Id="rId6" Type="http://schemas.openxmlformats.org/officeDocument/2006/relationships/hyperlink" Target="https://sites.ed.gov/idea/regs/b/b/300.111/b/1" TargetMode="External"/><Relationship Id="rId11" Type="http://schemas.openxmlformats.org/officeDocument/2006/relationships/hyperlink" Target="https://sites.ed.gov/idea/regs/b/b/300.111/c" TargetMode="External"/><Relationship Id="rId5" Type="http://schemas.openxmlformats.org/officeDocument/2006/relationships/hyperlink" Target="https://sites.ed.gov/idea/regs/b/b/300.111/b" TargetMode="External"/><Relationship Id="rId10" Type="http://schemas.openxmlformats.org/officeDocument/2006/relationships/hyperlink" Target="https://sites.ed.gov/idea/regs/b/b/300.111/b/4" TargetMode="External"/><Relationship Id="rId4" Type="http://schemas.openxmlformats.org/officeDocument/2006/relationships/hyperlink" Target="https://sites.ed.gov/idea/regs/b/b/300.111/a/1/ii" TargetMode="External"/><Relationship Id="rId9" Type="http://schemas.openxmlformats.org/officeDocument/2006/relationships/hyperlink" Target="https://sites.ed.gov/idea/regs/b/b/300.111/b/3" TargetMode="External"/><Relationship Id="rId14" Type="http://schemas.openxmlformats.org/officeDocument/2006/relationships/hyperlink" Target="https://sites.ed.gov/idea/regs/b/b/300.111/d"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doe.sd.gov/sped/IEP.aspx"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Special Education Training: Staff &amp; Parents</a:t>
            </a:r>
          </a:p>
        </p:txBody>
      </p:sp>
      <p:sp>
        <p:nvSpPr>
          <p:cNvPr id="3" name="Subtitle 2"/>
          <p:cNvSpPr>
            <a:spLocks noGrp="1"/>
          </p:cNvSpPr>
          <p:nvPr>
            <p:ph type="subTitle" idx="1"/>
          </p:nvPr>
        </p:nvSpPr>
        <p:spPr/>
        <p:txBody>
          <a:bodyPr/>
          <a:lstStyle/>
          <a:p>
            <a:r>
              <a:rPr lang="en-US" dirty="0"/>
              <a:t>In-service August 2024 by Nikole Cheskey</a:t>
            </a:r>
          </a:p>
        </p:txBody>
      </p:sp>
    </p:spTree>
    <p:extLst>
      <p:ext uri="{BB962C8B-B14F-4D97-AF65-F5344CB8AC3E}">
        <p14:creationId xmlns:p14="http://schemas.microsoft.com/office/powerpoint/2010/main"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IDEA &amp; Section 504 </a:t>
            </a:r>
            <a:r>
              <a:rPr lang="en-US" dirty="0"/>
              <a:t>aim to help students with disabilities reach their potential. </a:t>
            </a:r>
          </a:p>
        </p:txBody>
      </p:sp>
      <p:sp>
        <p:nvSpPr>
          <p:cNvPr id="3" name="Text Placeholder 2"/>
          <p:cNvSpPr>
            <a:spLocks noGrp="1"/>
          </p:cNvSpPr>
          <p:nvPr>
            <p:ph type="body" idx="1"/>
          </p:nvPr>
        </p:nvSpPr>
        <p:spPr>
          <a:xfrm>
            <a:off x="2208213" y="1611050"/>
            <a:ext cx="4572000" cy="823912"/>
          </a:xfrm>
        </p:spPr>
        <p:txBody>
          <a:bodyPr/>
          <a:lstStyle/>
          <a:p>
            <a:r>
              <a:rPr lang="en-US" sz="1800" dirty="0"/>
              <a:t>They can improve opportunities for higher education, future employment and achieving independence in adulthood</a:t>
            </a:r>
            <a:r>
              <a:rPr lang="en-US" dirty="0"/>
              <a:t>. </a:t>
            </a:r>
          </a:p>
        </p:txBody>
      </p:sp>
      <p:sp>
        <p:nvSpPr>
          <p:cNvPr id="5" name="Text Placeholder 4"/>
          <p:cNvSpPr>
            <a:spLocks noGrp="1"/>
          </p:cNvSpPr>
          <p:nvPr>
            <p:ph type="body" sz="quarter" idx="3"/>
          </p:nvPr>
        </p:nvSpPr>
        <p:spPr/>
        <p:txBody>
          <a:bodyPr/>
          <a:lstStyle/>
          <a:p>
            <a:r>
              <a:rPr lang="en-US" sz="2000" dirty="0"/>
              <a:t>They involve parent/guardians in their education. Teamwork is an important part of a successful plan</a:t>
            </a:r>
          </a:p>
        </p:txBody>
      </p:sp>
      <p:pic>
        <p:nvPicPr>
          <p:cNvPr id="2050" name="Picture 2" descr="Special Education | Lincoln Parish Schools">
            <a:extLst>
              <a:ext uri="{FF2B5EF4-FFF2-40B4-BE49-F238E27FC236}">
                <a16:creationId xmlns:a16="http://schemas.microsoft.com/office/drawing/2014/main" id="{6E6FF642-2F61-448C-834A-8FFDF2EB496A}"/>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2289978" y="2950590"/>
            <a:ext cx="4138948" cy="229636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Title-I Parental Involvement News! – Federal &amp; State Programs – Ben  Bolt-Palito Blanco ISD">
            <a:extLst>
              <a:ext uri="{FF2B5EF4-FFF2-40B4-BE49-F238E27FC236}">
                <a16:creationId xmlns:a16="http://schemas.microsoft.com/office/drawing/2014/main" id="{04B33FEB-0500-4DF4-A7E4-0A79C6EA8CE4}"/>
              </a:ext>
            </a:extLst>
          </p:cNvPr>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7824248" y="2660161"/>
            <a:ext cx="2818614" cy="31642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5224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1BDE99-F3E4-4998-898D-433F5481D432}"/>
              </a:ext>
            </a:extLst>
          </p:cNvPr>
          <p:cNvSpPr>
            <a:spLocks noGrp="1"/>
          </p:cNvSpPr>
          <p:nvPr>
            <p:ph type="title"/>
          </p:nvPr>
        </p:nvSpPr>
        <p:spPr>
          <a:xfrm>
            <a:off x="2196445" y="358219"/>
            <a:ext cx="9384368" cy="5052767"/>
          </a:xfrm>
        </p:spPr>
        <p:txBody>
          <a:bodyPr>
            <a:normAutofit/>
          </a:bodyPr>
          <a:lstStyle/>
          <a:p>
            <a:pPr algn="ctr"/>
            <a:r>
              <a:rPr lang="en-US" b="1" u="sng" dirty="0"/>
              <a:t>If you or a parent or guardian think a child is eligible please reach out to the school. </a:t>
            </a:r>
            <a:br>
              <a:rPr lang="en-US" b="1" u="sng" dirty="0"/>
            </a:br>
            <a:br>
              <a:rPr lang="en-US" dirty="0"/>
            </a:br>
            <a:r>
              <a:rPr lang="en-US" sz="2700" dirty="0"/>
              <a:t>-A potential evaluation of child’s history including medical records will be conducted</a:t>
            </a:r>
            <a:br>
              <a:rPr lang="en-US" sz="2700" dirty="0"/>
            </a:br>
            <a:r>
              <a:rPr lang="en-US" sz="2700" dirty="0"/>
              <a:t>-Observations from professionals, yourselves, teachers and anyone who works with the child could be done</a:t>
            </a:r>
            <a:br>
              <a:rPr lang="en-US" sz="2700" dirty="0"/>
            </a:br>
            <a:r>
              <a:rPr lang="en-US" sz="2700" dirty="0"/>
              <a:t>-Possible referral for special tests to measure the child’s development, abilities, intelligence, behavior and academic progress will potentially be completed</a:t>
            </a:r>
          </a:p>
        </p:txBody>
      </p:sp>
    </p:spTree>
    <p:extLst>
      <p:ext uri="{BB962C8B-B14F-4D97-AF65-F5344CB8AC3E}">
        <p14:creationId xmlns:p14="http://schemas.microsoft.com/office/powerpoint/2010/main" val="3352944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19B82B-8627-43B8-B606-B2120C3ED3A6}"/>
              </a:ext>
            </a:extLst>
          </p:cNvPr>
          <p:cNvSpPr>
            <a:spLocks noChangeArrowheads="1"/>
          </p:cNvSpPr>
          <p:nvPr/>
        </p:nvSpPr>
        <p:spPr bwMode="auto">
          <a:xfrm>
            <a:off x="0" y="-69249"/>
            <a:ext cx="262892" cy="1384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70757A"/>
                </a:solidFill>
                <a:effectLst/>
                <a:latin typeface="Roboto" panose="020B0604020202020204" charset="0"/>
                <a:cs typeface="Roboto" panose="020B0604020202020204" charset="0"/>
                <a:hlinkClick r:id="rId2"/>
              </a:rPr>
              <a:t>Feed</a:t>
            </a:r>
            <a:endParaRPr kumimoji="0" lang="en-US" altLang="en-US" sz="900" b="0" i="0" u="none" strike="noStrike" cap="none" normalizeH="0" baseline="0" dirty="0">
              <a:ln>
                <a:noFill/>
              </a:ln>
              <a:solidFill>
                <a:srgbClr val="1A0DAB"/>
              </a:solidFill>
              <a:effectLst/>
              <a:latin typeface="Roboto" panose="020B0604020202020204" charset="0"/>
              <a:cs typeface="Roboto" panose="020B0604020202020204" charset="0"/>
            </a:endParaRPr>
          </a:p>
        </p:txBody>
      </p:sp>
      <p:pic>
        <p:nvPicPr>
          <p:cNvPr id="3074" name="Picture 2">
            <a:hlinkClick r:id="rId3"/>
            <a:extLst>
              <a:ext uri="{FF2B5EF4-FFF2-40B4-BE49-F238E27FC236}">
                <a16:creationId xmlns:a16="http://schemas.microsoft.com/office/drawing/2014/main" id="{10ED6837-709E-43DA-BB09-7C2978E1150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50" y="22225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FFFBB51F-4AA8-44B4-A7B9-EF38A672B4D1}"/>
              </a:ext>
            </a:extLst>
          </p:cNvPr>
          <p:cNvSpPr/>
          <p:nvPr/>
        </p:nvSpPr>
        <p:spPr>
          <a:xfrm>
            <a:off x="1923069" y="619124"/>
            <a:ext cx="9360816" cy="4801314"/>
          </a:xfrm>
          <a:prstGeom prst="rect">
            <a:avLst/>
          </a:prstGeom>
        </p:spPr>
        <p:txBody>
          <a:bodyPr wrap="square">
            <a:spAutoFit/>
          </a:bodyPr>
          <a:lstStyle/>
          <a:p>
            <a:pPr lvl="0" eaLnBrk="0" fontAlgn="base" hangingPunct="0">
              <a:spcBef>
                <a:spcPct val="0"/>
              </a:spcBef>
              <a:spcAft>
                <a:spcPct val="0"/>
              </a:spcAft>
            </a:pPr>
            <a:r>
              <a:rPr lang="en-US" altLang="en-US" b="1" dirty="0">
                <a:solidFill>
                  <a:srgbClr val="202124"/>
                </a:solidFill>
              </a:rPr>
              <a:t>Key Learning Disability Statistics:</a:t>
            </a:r>
          </a:p>
          <a:p>
            <a:pPr lvl="0" eaLnBrk="0" fontAlgn="base" hangingPunct="0">
              <a:spcBef>
                <a:spcPct val="0"/>
              </a:spcBef>
              <a:spcAft>
                <a:spcPct val="0"/>
              </a:spcAft>
            </a:pPr>
            <a:endParaRPr lang="en-US" altLang="en-US" dirty="0">
              <a:solidFill>
                <a:srgbClr val="202124"/>
              </a:solidFill>
            </a:endParaRPr>
          </a:p>
          <a:p>
            <a:pPr lvl="0" eaLnBrk="0" fontAlgn="base" hangingPunct="0">
              <a:spcBef>
                <a:spcPct val="0"/>
              </a:spcBef>
              <a:spcAft>
                <a:spcPct val="0"/>
              </a:spcAft>
            </a:pPr>
            <a:r>
              <a:rPr lang="en-US" altLang="en-US" dirty="0">
                <a:solidFill>
                  <a:srgbClr val="202124"/>
                </a:solidFill>
              </a:rPr>
              <a:t>At least 1 in every 59 children has one or several learning disabilities. 1 in 5 children in the U.S. have learning and thinking differences such as ADHD or Dyslexia. As of 2021,</a:t>
            </a:r>
            <a:r>
              <a:rPr lang="en-US" altLang="en-US" b="1" i="1" dirty="0">
                <a:solidFill>
                  <a:srgbClr val="202124"/>
                </a:solidFill>
              </a:rPr>
              <a:t> </a:t>
            </a:r>
            <a:r>
              <a:rPr lang="en-US" altLang="en-US" b="1" dirty="0">
                <a:solidFill>
                  <a:srgbClr val="040C28"/>
                </a:solidFill>
              </a:rPr>
              <a:t>2.8 million</a:t>
            </a:r>
            <a:r>
              <a:rPr lang="en-US" altLang="en-US" b="1" dirty="0">
                <a:solidFill>
                  <a:srgbClr val="202124"/>
                </a:solidFill>
              </a:rPr>
              <a:t> kids are actively getting services involving special education.</a:t>
            </a:r>
            <a:endParaRPr lang="en-US" altLang="en-US" dirty="0">
              <a:solidFill>
                <a:srgbClr val="1A0DAB"/>
              </a:solidFill>
              <a:cs typeface="Roboto" panose="020B0604020202020204" charset="0"/>
            </a:endParaRPr>
          </a:p>
          <a:p>
            <a:pPr lvl="0" eaLnBrk="0" fontAlgn="base" hangingPunct="0">
              <a:spcBef>
                <a:spcPct val="0"/>
              </a:spcBef>
              <a:spcAft>
                <a:spcPct val="0"/>
              </a:spcAft>
            </a:pPr>
            <a:r>
              <a:rPr lang="en-US" altLang="en-US" sz="1100" dirty="0">
                <a:solidFill>
                  <a:srgbClr val="1A0DAB"/>
                </a:solidFill>
                <a:cs typeface="Roboto" panose="020B0604020202020204" charset="0"/>
              </a:rPr>
              <a:t>41 Learning Disabilities Statistics &amp; Prevalence (2023)</a:t>
            </a:r>
            <a:r>
              <a:rPr lang="en-US" altLang="en-US" dirty="0">
                <a:solidFill>
                  <a:srgbClr val="1A0DAB"/>
                </a:solidFill>
                <a:cs typeface="Roboto" panose="020B0604020202020204" charset="0"/>
              </a:rPr>
              <a:t>        </a:t>
            </a:r>
          </a:p>
          <a:p>
            <a:pPr lvl="0" eaLnBrk="0" fontAlgn="base" hangingPunct="0">
              <a:spcBef>
                <a:spcPct val="0"/>
              </a:spcBef>
              <a:spcAft>
                <a:spcPct val="0"/>
              </a:spcAft>
            </a:pPr>
            <a:r>
              <a:rPr lang="en-US" altLang="en-US" sz="1100" u="sng" dirty="0">
                <a:solidFill>
                  <a:srgbClr val="1A0DAB"/>
                </a:solidFill>
                <a:cs typeface="Roboto" panose="020B0604020202020204" charset="0"/>
                <a:hlinkClick r:id="rId3">
                  <a:extLst>
                    <a:ext uri="{A12FA001-AC4F-418D-AE19-62706E023703}">
                      <ahyp:hlinkClr xmlns:ahyp="http://schemas.microsoft.com/office/drawing/2018/hyperlinkcolor" val="tx"/>
                    </a:ext>
                  </a:extLst>
                </a:hlinkClick>
              </a:rPr>
              <a:t> </a:t>
            </a:r>
            <a:r>
              <a:rPr lang="en-US" altLang="en-US" sz="1100" dirty="0">
                <a:solidFill>
                  <a:srgbClr val="4D5156"/>
                </a:solidFill>
                <a:cs typeface="Roboto" panose="020B0604020202020204" charset="0"/>
                <a:hlinkClick r:id="rId3">
                  <a:extLst>
                    <a:ext uri="{A12FA001-AC4F-418D-AE19-62706E023703}">
                      <ahyp:hlinkClr xmlns:ahyp="http://schemas.microsoft.com/office/drawing/2018/hyperlinkcolor" val="tx"/>
                    </a:ext>
                  </a:extLst>
                </a:hlinkClick>
              </a:rPr>
              <a:t>https://www.crossrivertherapy.com › learning-disabilities...</a:t>
            </a:r>
            <a:endParaRPr lang="en-US" altLang="en-US" sz="1100" dirty="0">
              <a:solidFill>
                <a:srgbClr val="4D5156"/>
              </a:solidFill>
              <a:cs typeface="Roboto" panose="020B0604020202020204" charset="0"/>
            </a:endParaRPr>
          </a:p>
          <a:p>
            <a:pPr lvl="0" eaLnBrk="0" fontAlgn="base" hangingPunct="0">
              <a:spcBef>
                <a:spcPct val="0"/>
              </a:spcBef>
              <a:spcAft>
                <a:spcPct val="0"/>
              </a:spcAft>
            </a:pPr>
            <a:endParaRPr lang="en-US" altLang="en-US" sz="800" dirty="0">
              <a:solidFill>
                <a:srgbClr val="202124"/>
              </a:solidFill>
              <a:cs typeface="Roboto" panose="020B0604020202020204" charset="0"/>
            </a:endParaRPr>
          </a:p>
          <a:p>
            <a:pPr lvl="0" eaLnBrk="0" fontAlgn="base" hangingPunct="0">
              <a:spcBef>
                <a:spcPct val="0"/>
              </a:spcBef>
              <a:spcAft>
                <a:spcPct val="0"/>
              </a:spcAft>
            </a:pPr>
            <a:endParaRPr lang="en-US" dirty="0"/>
          </a:p>
          <a:p>
            <a:pPr lvl="0" eaLnBrk="0" fontAlgn="base" hangingPunct="0">
              <a:spcBef>
                <a:spcPct val="0"/>
              </a:spcBef>
              <a:spcAft>
                <a:spcPct val="0"/>
              </a:spcAft>
            </a:pPr>
            <a:r>
              <a:rPr lang="en-US" dirty="0"/>
              <a:t>In 2022–23, the number of students ages 3–21 who received special education and/or related services under the Individuals with Disabilities Education Act (IDEA) was </a:t>
            </a:r>
            <a:r>
              <a:rPr lang="en-US" b="1" dirty="0"/>
              <a:t>7.5 million, or the equivalent of 15 percent of all public school students</a:t>
            </a:r>
            <a:r>
              <a:rPr lang="en-US" dirty="0"/>
              <a:t>. Among students receiving special education and/or related services, the most common category of disability was specific learning disabilities (32 percent).</a:t>
            </a:r>
            <a:endParaRPr lang="en-US" altLang="en-US" sz="2000" dirty="0">
              <a:solidFill>
                <a:srgbClr val="0070C0"/>
              </a:solidFill>
              <a:cs typeface="Roboto" panose="020B0604020202020204" charset="0"/>
            </a:endParaRPr>
          </a:p>
          <a:p>
            <a:pPr eaLnBrk="0" fontAlgn="base" hangingPunct="0">
              <a:spcBef>
                <a:spcPct val="0"/>
              </a:spcBef>
              <a:spcAft>
                <a:spcPct val="0"/>
              </a:spcAft>
            </a:pPr>
            <a:r>
              <a:rPr lang="en-US" altLang="en-US" sz="1100" dirty="0">
                <a:solidFill>
                  <a:srgbClr val="202124"/>
                </a:solidFill>
                <a:latin typeface="Roboto" panose="020B0604020202020204" charset="0"/>
                <a:cs typeface="Roboto" panose="020B0604020202020204" charset="0"/>
              </a:rPr>
              <a:t>https://nces.ed.gov/programs/coe/indicator/cgg/students-with-disabilities</a:t>
            </a:r>
          </a:p>
          <a:p>
            <a:pPr lvl="0" eaLnBrk="0" fontAlgn="base" hangingPunct="0">
              <a:spcBef>
                <a:spcPct val="0"/>
              </a:spcBef>
              <a:spcAft>
                <a:spcPct val="0"/>
              </a:spcAft>
            </a:pPr>
            <a:endParaRPr lang="en-US" altLang="en-US" sz="2000" dirty="0">
              <a:solidFill>
                <a:srgbClr val="0070C0"/>
              </a:solidFill>
              <a:cs typeface="Roboto" panose="020B0604020202020204" charset="0"/>
            </a:endParaRPr>
          </a:p>
          <a:p>
            <a:pPr lvl="0" eaLnBrk="0" fontAlgn="base" hangingPunct="0">
              <a:spcBef>
                <a:spcPct val="0"/>
              </a:spcBef>
              <a:spcAft>
                <a:spcPct val="0"/>
              </a:spcAft>
            </a:pPr>
            <a:r>
              <a:rPr lang="en-US" altLang="en-US" sz="2000" dirty="0">
                <a:solidFill>
                  <a:srgbClr val="0070C0"/>
                </a:solidFill>
                <a:cs typeface="Roboto" panose="020B0604020202020204" charset="0"/>
              </a:rPr>
              <a:t>At the conclusion of SY2034-24 the PILC had a 40% special education rate.</a:t>
            </a:r>
          </a:p>
          <a:p>
            <a:pPr lvl="0" eaLnBrk="0" fontAlgn="base" hangingPunct="0">
              <a:spcBef>
                <a:spcPct val="0"/>
              </a:spcBef>
              <a:spcAft>
                <a:spcPct val="0"/>
              </a:spcAft>
            </a:pPr>
            <a:endParaRPr lang="en-US" altLang="en-US" sz="2000" dirty="0">
              <a:solidFill>
                <a:srgbClr val="70757A"/>
              </a:solidFill>
              <a:latin typeface="Roboto" panose="020B0604020202020204" charset="0"/>
              <a:cs typeface="Roboto" panose="020B0604020202020204" charset="0"/>
            </a:endParaRPr>
          </a:p>
        </p:txBody>
      </p:sp>
      <p:sp>
        <p:nvSpPr>
          <p:cNvPr id="4" name="Rectangle 3">
            <a:extLst>
              <a:ext uri="{FF2B5EF4-FFF2-40B4-BE49-F238E27FC236}">
                <a16:creationId xmlns:a16="http://schemas.microsoft.com/office/drawing/2014/main" id="{A58FF48F-217C-4169-A6AB-93F32C6C71A8}"/>
              </a:ext>
            </a:extLst>
          </p:cNvPr>
          <p:cNvSpPr>
            <a:spLocks noChangeArrowheads="1"/>
          </p:cNvSpPr>
          <p:nvPr/>
        </p:nvSpPr>
        <p:spPr bwMode="auto">
          <a:xfrm>
            <a:off x="0" y="-305832"/>
            <a:ext cx="38472" cy="61166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14264" rIns="0" bIns="19044"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4D5156"/>
                </a:solidFill>
                <a:effectLst/>
                <a:latin typeface="Google Sans"/>
                <a:cs typeface="Roboto" panose="020B0604020202020204" charset="0"/>
              </a:rPr>
              <a:t>.</a:t>
            </a:r>
            <a:endParaRPr kumimoji="0" lang="en-US" altLang="en-US" sz="800" b="0" i="0" u="none" strike="noStrike" cap="none" normalizeH="0" baseline="0" dirty="0">
              <a:ln>
                <a:noFill/>
              </a:ln>
              <a:solidFill>
                <a:srgbClr val="202124"/>
              </a:solidFill>
              <a:effectLst/>
              <a:latin typeface="Roboto" panose="020B0604020202020204" charset="0"/>
              <a:cs typeface="Roboto" panose="020B060402020202020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dirty="0">
                <a:ln>
                  <a:noFill/>
                </a:ln>
                <a:solidFill>
                  <a:srgbClr val="1A0DAB"/>
                </a:solidFill>
                <a:effectLst/>
                <a:latin typeface="Roboto" panose="020B0604020202020204" charset="0"/>
                <a:cs typeface="Roboto" panose="020B0604020202020204" charset="0"/>
                <a:hlinkClick r:id="rId5"/>
              </a:rPr>
            </a:br>
            <a:endParaRPr kumimoji="0" lang="en-US" altLang="en-US" sz="900" b="0" i="0" u="none" strike="noStrike" cap="none" normalizeH="0" baseline="0" dirty="0">
              <a:ln>
                <a:noFill/>
              </a:ln>
              <a:solidFill>
                <a:srgbClr val="1A0DAB"/>
              </a:solidFill>
              <a:effectLst/>
              <a:latin typeface="Roboto" panose="020B0604020202020204" charset="0"/>
              <a:cs typeface="Roboto" panose="020B0604020202020204" charset="0"/>
            </a:endParaRPr>
          </a:p>
        </p:txBody>
      </p:sp>
      <p:pic>
        <p:nvPicPr>
          <p:cNvPr id="3076" name="Picture 4">
            <a:hlinkClick r:id="rId5"/>
            <a:extLst>
              <a:ext uri="{FF2B5EF4-FFF2-40B4-BE49-F238E27FC236}">
                <a16:creationId xmlns:a16="http://schemas.microsoft.com/office/drawing/2014/main" id="{EFF15E9F-C0F7-42A9-B901-CDDBC85F790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750" y="314325"/>
            <a:ext cx="304800"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9647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09710-A1B7-4053-9171-936064950151}"/>
              </a:ext>
            </a:extLst>
          </p:cNvPr>
          <p:cNvSpPr>
            <a:spLocks noGrp="1"/>
          </p:cNvSpPr>
          <p:nvPr>
            <p:ph type="title"/>
          </p:nvPr>
        </p:nvSpPr>
        <p:spPr>
          <a:xfrm>
            <a:off x="2130458" y="304800"/>
            <a:ext cx="9450355" cy="656734"/>
          </a:xfrm>
        </p:spPr>
        <p:txBody>
          <a:bodyPr/>
          <a:lstStyle/>
          <a:p>
            <a:r>
              <a:rPr lang="en-US" dirty="0"/>
              <a:t>Some of the main principles under IDEA:</a:t>
            </a:r>
          </a:p>
        </p:txBody>
      </p:sp>
      <p:sp>
        <p:nvSpPr>
          <p:cNvPr id="3" name="Content Placeholder 2">
            <a:extLst>
              <a:ext uri="{FF2B5EF4-FFF2-40B4-BE49-F238E27FC236}">
                <a16:creationId xmlns:a16="http://schemas.microsoft.com/office/drawing/2014/main" id="{59D62E6E-D9D0-4C9B-A38C-D0AF8B10DB43}"/>
              </a:ext>
            </a:extLst>
          </p:cNvPr>
          <p:cNvSpPr>
            <a:spLocks noGrp="1"/>
          </p:cNvSpPr>
          <p:nvPr>
            <p:ph idx="1"/>
          </p:nvPr>
        </p:nvSpPr>
        <p:spPr>
          <a:xfrm>
            <a:off x="1941922" y="961535"/>
            <a:ext cx="9638891" cy="5081046"/>
          </a:xfrm>
        </p:spPr>
        <p:txBody>
          <a:bodyPr>
            <a:normAutofit/>
          </a:bodyPr>
          <a:lstStyle/>
          <a:p>
            <a:r>
              <a:rPr lang="en-US" u="sng" dirty="0"/>
              <a:t>A FREE, APPROPRIATE PUBLIC EDUCATION (FAPE)</a:t>
            </a:r>
            <a:r>
              <a:rPr lang="en-US" dirty="0"/>
              <a:t>- Eligible students receive special education &amp; related services at no cost to parents. These services must meet state standards. </a:t>
            </a:r>
          </a:p>
          <a:p>
            <a:r>
              <a:rPr lang="en-US" u="sng" dirty="0"/>
              <a:t>EVALUATION &amp; PLACEMENT PROCEDURES-</a:t>
            </a:r>
            <a:r>
              <a:rPr lang="en-US" dirty="0"/>
              <a:t> A parent’s consent is generally required before an evaluation or placement can take place. A reevaluation takes place at least every 3 years, unless the parents or local education agency agree to postpone it. </a:t>
            </a:r>
          </a:p>
          <a:p>
            <a:r>
              <a:rPr lang="en-US" u="sng" dirty="0"/>
              <a:t>LEAST RESTRICTIVE ENVIRONMENT (LRE) FOR LEARNING- As much as possible</a:t>
            </a:r>
            <a:r>
              <a:rPr lang="en-US" dirty="0"/>
              <a:t>, eligible students may attend classes </a:t>
            </a:r>
            <a:r>
              <a:rPr lang="en-US" u="sng" dirty="0"/>
              <a:t>in regular classrooms </a:t>
            </a:r>
            <a:r>
              <a:rPr lang="en-US" dirty="0"/>
              <a:t>and take part in school activities with children who do not have disabilities. </a:t>
            </a:r>
          </a:p>
          <a:p>
            <a:r>
              <a:rPr lang="en-US" u="sng" dirty="0"/>
              <a:t>PROCEDURAL SAFEGUARDS- </a:t>
            </a:r>
            <a:r>
              <a:rPr lang="en-US" dirty="0"/>
              <a:t>Schools must give written notice to parents/guardians before initiating or changing (or refusing to change) a student’s  *Identification *Evaluation *Educational Placement (such as to receive regular or special education). </a:t>
            </a:r>
          </a:p>
          <a:p>
            <a:pPr marL="45720" indent="0">
              <a:buNone/>
            </a:pPr>
            <a:r>
              <a:rPr lang="en-US" sz="1200" dirty="0"/>
              <a:t>Channing </a:t>
            </a:r>
            <a:r>
              <a:rPr lang="en-US" sz="1200" dirty="0" err="1"/>
              <a:t>Bete</a:t>
            </a:r>
            <a:r>
              <a:rPr lang="en-US" sz="1200" dirty="0"/>
              <a:t> Company Understanding IDEA and Section 504 A guide for parents of children with disabilities. 2022 Edition</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611724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FF803-FAB8-498D-B754-A6D2BD5D4004}"/>
              </a:ext>
            </a:extLst>
          </p:cNvPr>
          <p:cNvSpPr>
            <a:spLocks noGrp="1"/>
          </p:cNvSpPr>
          <p:nvPr>
            <p:ph type="title"/>
          </p:nvPr>
        </p:nvSpPr>
        <p:spPr>
          <a:xfrm>
            <a:off x="2253005" y="304800"/>
            <a:ext cx="9327807" cy="838200"/>
          </a:xfrm>
        </p:spPr>
        <p:txBody>
          <a:bodyPr>
            <a:normAutofit fontScale="90000"/>
          </a:bodyPr>
          <a:lstStyle/>
          <a:p>
            <a:r>
              <a:rPr lang="en-US" sz="2800" dirty="0"/>
              <a:t>Section 504 shares many of the same principles of IDEA, with only a few differences</a:t>
            </a:r>
          </a:p>
        </p:txBody>
      </p:sp>
      <p:sp>
        <p:nvSpPr>
          <p:cNvPr id="3" name="Content Placeholder 2">
            <a:extLst>
              <a:ext uri="{FF2B5EF4-FFF2-40B4-BE49-F238E27FC236}">
                <a16:creationId xmlns:a16="http://schemas.microsoft.com/office/drawing/2014/main" id="{DCB5F829-6179-43DD-8806-7F43F3546A01}"/>
              </a:ext>
            </a:extLst>
          </p:cNvPr>
          <p:cNvSpPr>
            <a:spLocks noGrp="1"/>
          </p:cNvSpPr>
          <p:nvPr>
            <p:ph idx="1"/>
          </p:nvPr>
        </p:nvSpPr>
        <p:spPr>
          <a:xfrm>
            <a:off x="1970203" y="1142999"/>
            <a:ext cx="9610610" cy="4843021"/>
          </a:xfrm>
        </p:spPr>
        <p:txBody>
          <a:bodyPr>
            <a:normAutofit fontScale="92500" lnSpcReduction="10000"/>
          </a:bodyPr>
          <a:lstStyle/>
          <a:p>
            <a:r>
              <a:rPr lang="en-US" u="sng" dirty="0"/>
              <a:t>FAPE</a:t>
            </a:r>
            <a:r>
              <a:rPr lang="en-US" dirty="0"/>
              <a:t>- As with IDEA, eligible students have the right under Section 504 to an education that is equal to that provided to students without disabilities. Special Education and Related services to meet this requirement are provided at no cost to parents. </a:t>
            </a:r>
          </a:p>
          <a:p>
            <a:r>
              <a:rPr lang="en-US" u="sng" dirty="0"/>
              <a:t>EVALUATION AND PLACEMENT PROCEDURE- </a:t>
            </a:r>
            <a:r>
              <a:rPr lang="en-US" dirty="0"/>
              <a:t>An evaluation is required before placement changes or accommodations can be made. Periodic reevaluation is required, but the frequency is not specified. As with IDEA, parental consent is required before the initial evaluation</a:t>
            </a:r>
          </a:p>
          <a:p>
            <a:r>
              <a:rPr lang="en-US" u="sng" dirty="0"/>
              <a:t>THE LEAST RESTRICTIVE ENVIRONMENT- </a:t>
            </a:r>
            <a:r>
              <a:rPr lang="en-US" dirty="0"/>
              <a:t>(LRE) Same policy as IDEA</a:t>
            </a:r>
          </a:p>
          <a:p>
            <a:r>
              <a:rPr lang="en-US" u="sng" dirty="0"/>
              <a:t>PROCEDURAL SAFEGUARDS- </a:t>
            </a:r>
            <a:r>
              <a:rPr lang="en-US" dirty="0"/>
              <a:t>Parents must be told about any identification, evaluation and/or placement before any significant changes are made</a:t>
            </a:r>
          </a:p>
          <a:p>
            <a:r>
              <a:rPr lang="en-US" u="sng" dirty="0"/>
              <a:t>REASONABLE ACCOMMODATIONS</a:t>
            </a:r>
            <a:r>
              <a:rPr lang="en-US" dirty="0"/>
              <a:t>- Students must receive opportunities that are comparable to those provided to children w/out disabilities. This includes academic and non-academic school programs. </a:t>
            </a:r>
          </a:p>
          <a:p>
            <a:pPr marL="45720" indent="0">
              <a:buNone/>
            </a:pPr>
            <a:r>
              <a:rPr lang="en-US" sz="1300" dirty="0"/>
              <a:t>Channing </a:t>
            </a:r>
            <a:r>
              <a:rPr lang="en-US" sz="1300" dirty="0" err="1"/>
              <a:t>Bete</a:t>
            </a:r>
            <a:r>
              <a:rPr lang="en-US" sz="1300" dirty="0"/>
              <a:t> Company Understanding IDEA and Section 504 A guide for parents of children with disabilities. 2022 Edition</a:t>
            </a:r>
          </a:p>
          <a:p>
            <a:endParaRPr lang="en-US" dirty="0"/>
          </a:p>
          <a:p>
            <a:endParaRPr lang="en-US" dirty="0"/>
          </a:p>
        </p:txBody>
      </p:sp>
    </p:spTree>
    <p:extLst>
      <p:ext uri="{BB962C8B-B14F-4D97-AF65-F5344CB8AC3E}">
        <p14:creationId xmlns:p14="http://schemas.microsoft.com/office/powerpoint/2010/main" val="3472535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CFB74-6419-4D84-B54C-65F03BB6B67A}"/>
              </a:ext>
            </a:extLst>
          </p:cNvPr>
          <p:cNvSpPr>
            <a:spLocks noGrp="1"/>
          </p:cNvSpPr>
          <p:nvPr>
            <p:ph type="title"/>
          </p:nvPr>
        </p:nvSpPr>
        <p:spPr/>
        <p:txBody>
          <a:bodyPr/>
          <a:lstStyle/>
          <a:p>
            <a:pPr algn="ctr"/>
            <a:r>
              <a:rPr lang="en-US" dirty="0"/>
              <a:t>Elementary and Secondary Education Act (ESEA):</a:t>
            </a:r>
          </a:p>
        </p:txBody>
      </p:sp>
      <p:sp>
        <p:nvSpPr>
          <p:cNvPr id="3" name="Content Placeholder 2">
            <a:extLst>
              <a:ext uri="{FF2B5EF4-FFF2-40B4-BE49-F238E27FC236}">
                <a16:creationId xmlns:a16="http://schemas.microsoft.com/office/drawing/2014/main" id="{300F5D23-D83E-49DD-AEA8-BB01B3EBD841}"/>
              </a:ext>
            </a:extLst>
          </p:cNvPr>
          <p:cNvSpPr>
            <a:spLocks noGrp="1"/>
          </p:cNvSpPr>
          <p:nvPr>
            <p:ph idx="1"/>
          </p:nvPr>
        </p:nvSpPr>
        <p:spPr>
          <a:xfrm>
            <a:off x="2328421" y="1600200"/>
            <a:ext cx="9252392" cy="3377153"/>
          </a:xfrm>
        </p:spPr>
        <p:txBody>
          <a:bodyPr/>
          <a:lstStyle/>
          <a:p>
            <a:r>
              <a:rPr lang="en-US" dirty="0"/>
              <a:t>The Elementary and Secondary Education Act (ESEA) was signed into law in 1965 by President Lyndon Baines Johnson, who believed that "full educational opportunity" should be "our first national goal." From its inception, ESEA was a civil rights law.</a:t>
            </a:r>
          </a:p>
          <a:p>
            <a:r>
              <a:rPr lang="en-US" dirty="0"/>
              <a:t>ESEA offered new grants to districts serving low-income students, federal grants for textbooks and library books, funding for special education centers, and scholarships for low-income college students. Additionally, the law provided federal grants to state educational agencies to improve the quality of elementary and secondary education.</a:t>
            </a:r>
          </a:p>
          <a:p>
            <a:endParaRPr lang="en-US" dirty="0"/>
          </a:p>
        </p:txBody>
      </p:sp>
    </p:spTree>
    <p:extLst>
      <p:ext uri="{BB962C8B-B14F-4D97-AF65-F5344CB8AC3E}">
        <p14:creationId xmlns:p14="http://schemas.microsoft.com/office/powerpoint/2010/main" val="203809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CBDE84-6E30-4509-A5A4-E4FA6370F056}"/>
              </a:ext>
            </a:extLst>
          </p:cNvPr>
          <p:cNvSpPr>
            <a:spLocks noGrp="1"/>
          </p:cNvSpPr>
          <p:nvPr>
            <p:ph idx="1"/>
          </p:nvPr>
        </p:nvSpPr>
        <p:spPr>
          <a:xfrm>
            <a:off x="1970202" y="933254"/>
            <a:ext cx="9610611" cy="4781746"/>
          </a:xfrm>
        </p:spPr>
        <p:txBody>
          <a:bodyPr>
            <a:normAutofit fontScale="85000" lnSpcReduction="20000"/>
          </a:bodyPr>
          <a:lstStyle/>
          <a:p>
            <a:pPr marL="45720" indent="0">
              <a:buNone/>
            </a:pPr>
            <a:r>
              <a:rPr lang="en-US" dirty="0"/>
              <a:t>The law:</a:t>
            </a:r>
          </a:p>
          <a:p>
            <a:pPr marL="45720" indent="0">
              <a:buNone/>
            </a:pPr>
            <a:r>
              <a:rPr lang="en-US" dirty="0"/>
              <a:t>Advances equity by upholding critical protections for America's disadvantaged and high-need students.</a:t>
            </a:r>
          </a:p>
          <a:p>
            <a:pPr marL="45720" indent="0">
              <a:buNone/>
            </a:pPr>
            <a:r>
              <a:rPr lang="en-US" dirty="0"/>
              <a:t>Requires—for the first time—that all students in America be taught to high academic standards that will prepare them to succeed in college and careers.</a:t>
            </a:r>
          </a:p>
          <a:p>
            <a:pPr marL="45720" indent="0">
              <a:buNone/>
            </a:pPr>
            <a:r>
              <a:rPr lang="en-US" dirty="0"/>
              <a:t>Ensures that vital information is provided to educators, families, students, and communities through annual statewide assessments that measure students' progress toward those high standards.</a:t>
            </a:r>
          </a:p>
          <a:p>
            <a:pPr marL="45720" indent="0">
              <a:buNone/>
            </a:pPr>
            <a:r>
              <a:rPr lang="en-US" dirty="0"/>
              <a:t>Helps to support and grow local innovations—including evidence-based and place-based interventions developed by local leaders and educators—consistent with our </a:t>
            </a:r>
            <a:r>
              <a:rPr lang="en-US" u="sng" dirty="0">
                <a:hlinkClick r:id="rId2"/>
              </a:rPr>
              <a:t>Investing in Innovation</a:t>
            </a:r>
            <a:r>
              <a:rPr lang="en-US" dirty="0"/>
              <a:t> and </a:t>
            </a:r>
            <a:r>
              <a:rPr lang="en-US" u="sng" dirty="0">
                <a:hlinkClick r:id="rId3"/>
              </a:rPr>
              <a:t>Promise Neighborhoods</a:t>
            </a:r>
            <a:endParaRPr lang="en-US" dirty="0"/>
          </a:p>
          <a:p>
            <a:pPr marL="45720" indent="0">
              <a:buNone/>
            </a:pPr>
            <a:r>
              <a:rPr lang="en-US" dirty="0"/>
              <a:t>Sustains and expands this administration's historic investments in increasing access to high-quality </a:t>
            </a:r>
            <a:r>
              <a:rPr lang="en-US" u="sng" dirty="0">
                <a:hlinkClick r:id="rId4"/>
              </a:rPr>
              <a:t>preschool</a:t>
            </a:r>
            <a:r>
              <a:rPr lang="en-US" dirty="0"/>
              <a:t>.</a:t>
            </a:r>
          </a:p>
          <a:p>
            <a:pPr marL="45720" indent="0">
              <a:buNone/>
            </a:pPr>
            <a:r>
              <a:rPr lang="en-US" dirty="0"/>
              <a:t>Maintains an expectation that there will be accountability and action to effect positive change in our lowest-performing schools, where groups of students are not making progress, and where graduation rates are low over extended periods of time.</a:t>
            </a:r>
          </a:p>
          <a:p>
            <a:pPr marL="45720" indent="0">
              <a:buNone/>
            </a:pPr>
            <a:r>
              <a:rPr lang="en-US" sz="1400" dirty="0"/>
              <a:t>US Department of Education online </a:t>
            </a:r>
            <a:r>
              <a:rPr lang="en-US" sz="1400" u="sng" dirty="0">
                <a:solidFill>
                  <a:srgbClr val="0070C0"/>
                </a:solidFill>
              </a:rPr>
              <a:t>https://www.ed.gov/essa?src=rn</a:t>
            </a:r>
          </a:p>
          <a:p>
            <a:endParaRPr lang="en-US" dirty="0"/>
          </a:p>
        </p:txBody>
      </p:sp>
      <p:sp>
        <p:nvSpPr>
          <p:cNvPr id="5" name="Title 1">
            <a:extLst>
              <a:ext uri="{FF2B5EF4-FFF2-40B4-BE49-F238E27FC236}">
                <a16:creationId xmlns:a16="http://schemas.microsoft.com/office/drawing/2014/main" id="{C1C095E0-9F43-4CE2-B0ED-8938CBD9D249}"/>
              </a:ext>
            </a:extLst>
          </p:cNvPr>
          <p:cNvSpPr>
            <a:spLocks noGrp="1"/>
          </p:cNvSpPr>
          <p:nvPr>
            <p:ph type="title"/>
          </p:nvPr>
        </p:nvSpPr>
        <p:spPr>
          <a:xfrm>
            <a:off x="1876425" y="141288"/>
            <a:ext cx="9704388" cy="792162"/>
          </a:xfrm>
        </p:spPr>
        <p:txBody>
          <a:bodyPr>
            <a:normAutofit fontScale="90000"/>
          </a:bodyPr>
          <a:lstStyle/>
          <a:p>
            <a:pPr algn="ctr"/>
            <a:br>
              <a:rPr lang="en-US" sz="2000" dirty="0"/>
            </a:br>
            <a:br>
              <a:rPr lang="en-US" sz="2000" dirty="0"/>
            </a:br>
            <a:br>
              <a:rPr lang="en-US" sz="2000" dirty="0"/>
            </a:br>
            <a:br>
              <a:rPr lang="en-US" sz="2000" dirty="0"/>
            </a:br>
            <a:r>
              <a:rPr lang="en-US" sz="2000" b="1" u="sng" dirty="0"/>
              <a:t>Every Student Succeeds Act </a:t>
            </a:r>
            <a:r>
              <a:rPr lang="en-US" sz="2000" dirty="0"/>
              <a:t>(ESSA)  </a:t>
            </a:r>
            <a:r>
              <a:rPr lang="en-US" sz="1600" dirty="0"/>
              <a:t>reauthorization of ESEA </a:t>
            </a:r>
            <a:br>
              <a:rPr lang="en-US" sz="1600" dirty="0"/>
            </a:br>
            <a:r>
              <a:rPr lang="en-US" sz="1600" dirty="0"/>
              <a:t>President Obama signs the Every Student Succeeds Act into law on December 10, 2015. ESSA includes provisions that will help to ensure success for students and schools. </a:t>
            </a:r>
            <a:br>
              <a:rPr lang="en-US" sz="1400" dirty="0"/>
            </a:br>
            <a:endParaRPr lang="en-US" sz="1400" dirty="0"/>
          </a:p>
        </p:txBody>
      </p:sp>
    </p:spTree>
    <p:extLst>
      <p:ext uri="{BB962C8B-B14F-4D97-AF65-F5344CB8AC3E}">
        <p14:creationId xmlns:p14="http://schemas.microsoft.com/office/powerpoint/2010/main" val="4156168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A2713-C08F-44D5-BCF3-C4189FEB84A5}"/>
              </a:ext>
            </a:extLst>
          </p:cNvPr>
          <p:cNvSpPr>
            <a:spLocks noGrp="1"/>
          </p:cNvSpPr>
          <p:nvPr>
            <p:ph type="title"/>
          </p:nvPr>
        </p:nvSpPr>
        <p:spPr>
          <a:xfrm>
            <a:off x="8550112" y="0"/>
            <a:ext cx="3030702" cy="4326903"/>
          </a:xfrm>
        </p:spPr>
        <p:txBody>
          <a:bodyPr>
            <a:normAutofit/>
          </a:bodyPr>
          <a:lstStyle/>
          <a:p>
            <a:r>
              <a:rPr lang="en-US" sz="1600" b="1" u="sng" dirty="0">
                <a:solidFill>
                  <a:schemeClr val="accent4">
                    <a:lumMod val="50000"/>
                  </a:schemeClr>
                </a:solidFill>
              </a:rPr>
              <a:t>IEP must haves:</a:t>
            </a:r>
            <a:br>
              <a:rPr lang="en-US" sz="1600" dirty="0">
                <a:solidFill>
                  <a:schemeClr val="accent4">
                    <a:lumMod val="50000"/>
                  </a:schemeClr>
                </a:solidFill>
              </a:rPr>
            </a:br>
            <a:r>
              <a:rPr lang="en-US" sz="1600" dirty="0">
                <a:solidFill>
                  <a:schemeClr val="accent4">
                    <a:lumMod val="50000"/>
                  </a:schemeClr>
                </a:solidFill>
              </a:rPr>
              <a:t>-Present Levels of performance</a:t>
            </a:r>
            <a:br>
              <a:rPr lang="en-US" sz="1600" dirty="0">
                <a:solidFill>
                  <a:schemeClr val="accent4">
                    <a:lumMod val="50000"/>
                  </a:schemeClr>
                </a:solidFill>
              </a:rPr>
            </a:br>
            <a:r>
              <a:rPr lang="en-US" sz="1600" dirty="0">
                <a:solidFill>
                  <a:schemeClr val="accent4">
                    <a:lumMod val="50000"/>
                  </a:schemeClr>
                </a:solidFill>
              </a:rPr>
              <a:t>-Measurable annual goals</a:t>
            </a:r>
            <a:br>
              <a:rPr lang="en-US" sz="1600" dirty="0">
                <a:solidFill>
                  <a:schemeClr val="accent4">
                    <a:lumMod val="50000"/>
                  </a:schemeClr>
                </a:solidFill>
              </a:rPr>
            </a:br>
            <a:r>
              <a:rPr lang="en-US" sz="1600" dirty="0">
                <a:solidFill>
                  <a:schemeClr val="accent4">
                    <a:lumMod val="50000"/>
                  </a:schemeClr>
                </a:solidFill>
              </a:rPr>
              <a:t>-How goals will be measured</a:t>
            </a:r>
            <a:br>
              <a:rPr lang="en-US" sz="1600" dirty="0">
                <a:solidFill>
                  <a:schemeClr val="accent4">
                    <a:lumMod val="50000"/>
                  </a:schemeClr>
                </a:solidFill>
              </a:rPr>
            </a:br>
            <a:r>
              <a:rPr lang="en-US" sz="1600" dirty="0">
                <a:solidFill>
                  <a:schemeClr val="accent4">
                    <a:lumMod val="50000"/>
                  </a:schemeClr>
                </a:solidFill>
              </a:rPr>
              <a:t>-Statement of special education and related services</a:t>
            </a:r>
            <a:br>
              <a:rPr lang="en-US" sz="1600" dirty="0">
                <a:solidFill>
                  <a:schemeClr val="accent4">
                    <a:lumMod val="50000"/>
                  </a:schemeClr>
                </a:solidFill>
              </a:rPr>
            </a:br>
            <a:r>
              <a:rPr lang="en-US" sz="1600" dirty="0">
                <a:solidFill>
                  <a:schemeClr val="accent4">
                    <a:lumMod val="50000"/>
                  </a:schemeClr>
                </a:solidFill>
              </a:rPr>
              <a:t>-No later than 16, IEP must address post secondary goals</a:t>
            </a:r>
            <a:br>
              <a:rPr lang="en-US" sz="1600" dirty="0">
                <a:solidFill>
                  <a:schemeClr val="accent4">
                    <a:lumMod val="50000"/>
                  </a:schemeClr>
                </a:solidFill>
              </a:rPr>
            </a:br>
            <a:r>
              <a:rPr lang="en-US" sz="1600" dirty="0">
                <a:solidFill>
                  <a:schemeClr val="accent4">
                    <a:lumMod val="50000"/>
                  </a:schemeClr>
                </a:solidFill>
              </a:rPr>
              <a:t>-All members must be present at IEP meeting</a:t>
            </a:r>
            <a:br>
              <a:rPr lang="en-US" sz="1600" dirty="0">
                <a:solidFill>
                  <a:schemeClr val="accent4">
                    <a:lumMod val="50000"/>
                  </a:schemeClr>
                </a:solidFill>
              </a:rPr>
            </a:br>
            <a:r>
              <a:rPr lang="en-US" sz="1600" dirty="0">
                <a:solidFill>
                  <a:schemeClr val="accent4">
                    <a:lumMod val="50000"/>
                  </a:schemeClr>
                </a:solidFill>
              </a:rPr>
              <a:t>-If agreement to amend or modify the IEP, it can be done w/o a formal meeting</a:t>
            </a:r>
            <a:br>
              <a:rPr lang="en-US" sz="1600" dirty="0">
                <a:solidFill>
                  <a:schemeClr val="accent4">
                    <a:lumMod val="50000"/>
                  </a:schemeClr>
                </a:solidFill>
              </a:rPr>
            </a:br>
            <a:r>
              <a:rPr lang="en-US" sz="1600" dirty="0">
                <a:solidFill>
                  <a:schemeClr val="accent4">
                    <a:lumMod val="50000"/>
                  </a:schemeClr>
                </a:solidFill>
              </a:rPr>
              <a:t>IEP meetings, mediation  &amp; resolution meetings can be done via conference call.</a:t>
            </a:r>
            <a:br>
              <a:rPr lang="en-US" sz="1800" dirty="0"/>
            </a:br>
            <a:endParaRPr lang="en-US" sz="1800" dirty="0"/>
          </a:p>
        </p:txBody>
      </p:sp>
      <p:sp>
        <p:nvSpPr>
          <p:cNvPr id="4" name="Text Placeholder 3">
            <a:extLst>
              <a:ext uri="{FF2B5EF4-FFF2-40B4-BE49-F238E27FC236}">
                <a16:creationId xmlns:a16="http://schemas.microsoft.com/office/drawing/2014/main" id="{6A24524B-71E3-4C97-9603-D385B85EB78D}"/>
              </a:ext>
            </a:extLst>
          </p:cNvPr>
          <p:cNvSpPr>
            <a:spLocks noGrp="1"/>
          </p:cNvSpPr>
          <p:nvPr>
            <p:ph type="body" sz="half" idx="2"/>
          </p:nvPr>
        </p:nvSpPr>
        <p:spPr/>
        <p:txBody>
          <a:bodyPr/>
          <a:lstStyle/>
          <a:p>
            <a:r>
              <a:rPr lang="en-US" dirty="0"/>
              <a:t>Rodriguez and </a:t>
            </a:r>
            <a:r>
              <a:rPr lang="en-US" dirty="0" err="1"/>
              <a:t>Murawski</a:t>
            </a:r>
            <a:r>
              <a:rPr lang="en-US" dirty="0"/>
              <a:t>, 2022</a:t>
            </a:r>
          </a:p>
        </p:txBody>
      </p:sp>
      <p:pic>
        <p:nvPicPr>
          <p:cNvPr id="5124" name="Picture 4" descr="What Is an IEP? An Overview for Teachers and Parents">
            <a:extLst>
              <a:ext uri="{FF2B5EF4-FFF2-40B4-BE49-F238E27FC236}">
                <a16:creationId xmlns:a16="http://schemas.microsoft.com/office/drawing/2014/main" id="{56BAFC11-754E-4C81-A5F1-37F40E1C3421}"/>
              </a:ext>
            </a:extLst>
          </p:cNvPr>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l="2784" r="2784"/>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0695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7B469-E960-449E-BE01-13F77D5056D1}"/>
              </a:ext>
            </a:extLst>
          </p:cNvPr>
          <p:cNvSpPr>
            <a:spLocks noGrp="1"/>
          </p:cNvSpPr>
          <p:nvPr>
            <p:ph type="title"/>
          </p:nvPr>
        </p:nvSpPr>
        <p:spPr>
          <a:xfrm>
            <a:off x="2262433" y="304800"/>
            <a:ext cx="9318380" cy="430491"/>
          </a:xfrm>
        </p:spPr>
        <p:txBody>
          <a:bodyPr>
            <a:normAutofit fontScale="90000"/>
          </a:bodyPr>
          <a:lstStyle/>
          <a:p>
            <a:r>
              <a:rPr lang="en-US" dirty="0"/>
              <a:t>Team members can play more than one role</a:t>
            </a:r>
          </a:p>
        </p:txBody>
      </p:sp>
      <p:pic>
        <p:nvPicPr>
          <p:cNvPr id="10246" name="Picture 6" descr="https://i.pinimg.com/564x/c6/a9/6c/c6a96cf368cb29c0f22553b6dcce04b3.jpg">
            <a:extLst>
              <a:ext uri="{FF2B5EF4-FFF2-40B4-BE49-F238E27FC236}">
                <a16:creationId xmlns:a16="http://schemas.microsoft.com/office/drawing/2014/main" id="{7B74BD9C-8985-4406-A20D-E605D6B334B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62433" y="838986"/>
            <a:ext cx="8210746" cy="49749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2825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75AEC-704D-4034-82FD-517829B72977}"/>
              </a:ext>
            </a:extLst>
          </p:cNvPr>
          <p:cNvSpPr>
            <a:spLocks noGrp="1"/>
          </p:cNvSpPr>
          <p:nvPr>
            <p:ph type="ctrTitle"/>
          </p:nvPr>
        </p:nvSpPr>
        <p:spPr>
          <a:xfrm>
            <a:off x="499621" y="113122"/>
            <a:ext cx="8286159" cy="3879598"/>
          </a:xfrm>
        </p:spPr>
        <p:txBody>
          <a:bodyPr>
            <a:noAutofit/>
          </a:bodyPr>
          <a:lstStyle/>
          <a:p>
            <a:r>
              <a:rPr lang="en-US" sz="2400" b="1" dirty="0">
                <a:solidFill>
                  <a:schemeClr val="tx2"/>
                </a:solidFill>
                <a:latin typeface="Arial Narrow" panose="020B0606020202030204" pitchFamily="34" charset="0"/>
              </a:rPr>
              <a:t>Trainings Available to PILC staff and parents</a:t>
            </a:r>
            <a:br>
              <a:rPr lang="en-US" sz="2400" dirty="0">
                <a:solidFill>
                  <a:srgbClr val="FF0000"/>
                </a:solidFill>
                <a:latin typeface="Arial Narrow" panose="020B0606020202030204" pitchFamily="34" charset="0"/>
              </a:rPr>
            </a:br>
            <a:br>
              <a:rPr lang="en-US" sz="2400" dirty="0">
                <a:latin typeface="Arial Narrow" panose="020B0606020202030204" pitchFamily="34" charset="0"/>
              </a:rPr>
            </a:br>
            <a:r>
              <a:rPr lang="en-US" sz="2400" dirty="0">
                <a:solidFill>
                  <a:schemeClr val="tx2"/>
                </a:solidFill>
                <a:latin typeface="Arial Narrow" panose="020B0606020202030204" pitchFamily="34" charset="0"/>
              </a:rPr>
              <a:t>Vector Solutions Exceptional Child platform</a:t>
            </a:r>
            <a:br>
              <a:rPr lang="en-US" sz="2400" dirty="0">
                <a:latin typeface="Arial Narrow" panose="020B0606020202030204" pitchFamily="34" charset="0"/>
              </a:rPr>
            </a:br>
            <a:r>
              <a:rPr lang="en-US" sz="2400" u="sng" dirty="0">
                <a:solidFill>
                  <a:srgbClr val="0070C0"/>
                </a:solidFill>
                <a:latin typeface="Arial Narrow" panose="020B0606020202030204" pitchFamily="34" charset="0"/>
                <a:hlinkClick r:id="rId2">
                  <a:extLst>
                    <a:ext uri="{A12FA001-AC4F-418D-AE19-62706E023703}">
                      <ahyp:hlinkClr xmlns:ahyp="http://schemas.microsoft.com/office/drawing/2018/hyperlinkcolor" val="tx"/>
                    </a:ext>
                  </a:extLst>
                </a:hlinkClick>
              </a:rPr>
              <a:t>https://pierreilc-sd.exceptionalchild.com/login </a:t>
            </a:r>
            <a:br>
              <a:rPr lang="en-US" sz="2400" u="sng" dirty="0">
                <a:latin typeface="Arial Narrow" panose="020B0606020202030204" pitchFamily="34" charset="0"/>
                <a:hlinkClick r:id="rId2">
                  <a:extLst>
                    <a:ext uri="{A12FA001-AC4F-418D-AE19-62706E023703}">
                      <ahyp:hlinkClr xmlns:ahyp="http://schemas.microsoft.com/office/drawing/2018/hyperlinkcolor" val="tx"/>
                    </a:ext>
                  </a:extLst>
                </a:hlinkClick>
              </a:rPr>
            </a:br>
            <a:r>
              <a:rPr lang="en-US" sz="1600" dirty="0">
                <a:solidFill>
                  <a:srgbClr val="C00000"/>
                </a:solidFill>
                <a:latin typeface="Arial Narrow" panose="020B0606020202030204" pitchFamily="34" charset="0"/>
              </a:rPr>
              <a:t>must check k12 email- Trainings are sent to your email. If you do not have a k12 email let your supervisor know</a:t>
            </a:r>
            <a:br>
              <a:rPr lang="en-US" sz="1600" u="sng" dirty="0">
                <a:solidFill>
                  <a:srgbClr val="C00000"/>
                </a:solidFill>
                <a:latin typeface="Arial Narrow" panose="020B0606020202030204" pitchFamily="34" charset="0"/>
              </a:rPr>
            </a:br>
            <a:br>
              <a:rPr lang="en-US" sz="1600" u="sng" dirty="0">
                <a:solidFill>
                  <a:srgbClr val="C00000"/>
                </a:solidFill>
                <a:latin typeface="Arial Narrow" panose="020B0606020202030204" pitchFamily="34" charset="0"/>
              </a:rPr>
            </a:br>
            <a:br>
              <a:rPr lang="en-US" sz="1600" u="sng" dirty="0">
                <a:solidFill>
                  <a:srgbClr val="C00000"/>
                </a:solidFill>
                <a:latin typeface="Arial Narrow" panose="020B0606020202030204" pitchFamily="34" charset="0"/>
              </a:rPr>
            </a:br>
            <a:r>
              <a:rPr lang="en-US" sz="2400" dirty="0">
                <a:solidFill>
                  <a:schemeClr val="tx2"/>
                </a:solidFill>
                <a:latin typeface="Arial Narrow" panose="020B0606020202030204" pitchFamily="34" charset="0"/>
              </a:rPr>
              <a:t>Direct STEP: </a:t>
            </a:r>
            <a:r>
              <a:rPr lang="en-US" sz="2400" dirty="0">
                <a:solidFill>
                  <a:srgbClr val="242424"/>
                </a:solidFill>
                <a:latin typeface="Arial Narrow" panose="020B0606020202030204" pitchFamily="34" charset="0"/>
              </a:rPr>
              <a:t> </a:t>
            </a:r>
            <a:r>
              <a:rPr lang="en-US" sz="2400" u="sng" dirty="0">
                <a:solidFill>
                  <a:srgbClr val="0563C1"/>
                </a:solidFill>
                <a:latin typeface="Arial Narrow" panose="020B0606020202030204" pitchFamily="34" charset="0"/>
                <a:hlinkClick r:id="rId3">
                  <a:extLst>
                    <a:ext uri="{A12FA001-AC4F-418D-AE19-62706E023703}">
                      <ahyp:hlinkClr xmlns:ahyp="http://schemas.microsoft.com/office/drawing/2018/hyperlinkcolor" val="tx"/>
                    </a:ext>
                  </a:extLst>
                </a:hlinkClick>
              </a:rPr>
              <a:t>https://dc-bie2020-ds.lrp.com/login/index.php3</a:t>
            </a:r>
            <a:r>
              <a:rPr lang="en-US" sz="2400" u="sng" dirty="0">
                <a:solidFill>
                  <a:srgbClr val="0563C1"/>
                </a:solidFill>
                <a:latin typeface="Arial Narrow" panose="020B0606020202030204" pitchFamily="34" charset="0"/>
              </a:rPr>
              <a:t> (</a:t>
            </a:r>
            <a:r>
              <a:rPr lang="en-US" sz="2400" dirty="0">
                <a:solidFill>
                  <a:srgbClr val="0563C1"/>
                </a:solidFill>
                <a:latin typeface="Arial Narrow" panose="020B0606020202030204" pitchFamily="34" charset="0"/>
              </a:rPr>
              <a:t>create new account)</a:t>
            </a:r>
            <a:br>
              <a:rPr lang="en-US" sz="2400" dirty="0">
                <a:solidFill>
                  <a:srgbClr val="0563C1"/>
                </a:solidFill>
                <a:latin typeface="Arial Narrow" panose="020B0606020202030204" pitchFamily="34" charset="0"/>
              </a:rPr>
            </a:br>
            <a:br>
              <a:rPr lang="en-US" sz="2400" dirty="0">
                <a:solidFill>
                  <a:srgbClr val="0563C1"/>
                </a:solidFill>
                <a:latin typeface="Arial Narrow" panose="020B0606020202030204" pitchFamily="34" charset="0"/>
              </a:rPr>
            </a:br>
            <a:r>
              <a:rPr lang="en-US" sz="2400" dirty="0">
                <a:solidFill>
                  <a:schemeClr val="tx2"/>
                </a:solidFill>
                <a:latin typeface="Arial Narrow" panose="020B0606020202030204" pitchFamily="34" charset="0"/>
              </a:rPr>
              <a:t>Special Education Connection: </a:t>
            </a:r>
            <a:r>
              <a:rPr lang="en-US" sz="2400" dirty="0">
                <a:solidFill>
                  <a:srgbClr val="242424"/>
                </a:solidFill>
                <a:latin typeface="Arial Narrow" panose="020B0606020202030204" pitchFamily="34" charset="0"/>
              </a:rPr>
              <a:t> </a:t>
            </a:r>
            <a:r>
              <a:rPr lang="en-US" sz="2400" u="sng" dirty="0">
                <a:solidFill>
                  <a:srgbClr val="0563C1"/>
                </a:solidFill>
                <a:latin typeface="Arial Narrow" panose="020B0606020202030204" pitchFamily="34" charset="0"/>
                <a:hlinkClick r:id="rId4">
                  <a:extLst>
                    <a:ext uri="{A12FA001-AC4F-418D-AE19-62706E023703}">
                      <ahyp:hlinkClr xmlns:ahyp="http://schemas.microsoft.com/office/drawing/2018/hyperlinkcolor" val="tx"/>
                    </a:ext>
                  </a:extLst>
                </a:hlinkClick>
              </a:rPr>
              <a:t>www.specialedconnection.com</a:t>
            </a:r>
            <a:br>
              <a:rPr lang="en-US" sz="2400" u="sng" dirty="0">
                <a:solidFill>
                  <a:srgbClr val="0563C1"/>
                </a:solidFill>
                <a:latin typeface="Arial Narrow" panose="020B0606020202030204" pitchFamily="34" charset="0"/>
              </a:rPr>
            </a:br>
            <a:r>
              <a:rPr lang="en-US" sz="1400" dirty="0">
                <a:latin typeface="Arial Narrow" panose="020B0606020202030204" pitchFamily="34" charset="0"/>
              </a:rPr>
              <a:t>(Username:</a:t>
            </a:r>
            <a:r>
              <a:rPr lang="en-US" sz="1400" b="1" i="1" dirty="0">
                <a:latin typeface="Arial Narrow" panose="020B0606020202030204" pitchFamily="34" charset="0"/>
              </a:rPr>
              <a:t> </a:t>
            </a:r>
            <a:r>
              <a:rPr lang="en-US" sz="1400" b="1" i="1" dirty="0" err="1">
                <a:latin typeface="Arial Narrow" panose="020B0606020202030204" pitchFamily="34" charset="0"/>
              </a:rPr>
              <a:t>bieedu</a:t>
            </a:r>
            <a:r>
              <a:rPr lang="en-US" sz="1400" b="1" i="1" dirty="0">
                <a:latin typeface="Arial Narrow" panose="020B0606020202030204" pitchFamily="34" charset="0"/>
              </a:rPr>
              <a:t> </a:t>
            </a:r>
            <a:r>
              <a:rPr lang="en-US" sz="1400" dirty="0">
                <a:latin typeface="Arial Narrow" panose="020B0606020202030204" pitchFamily="34" charset="0"/>
              </a:rPr>
              <a:t>Password:</a:t>
            </a:r>
            <a:r>
              <a:rPr lang="en-US" sz="1400" b="1" i="1" dirty="0">
                <a:latin typeface="Arial Narrow" panose="020B0606020202030204" pitchFamily="34" charset="0"/>
              </a:rPr>
              <a:t> educate)</a:t>
            </a:r>
            <a:br>
              <a:rPr lang="en-US" sz="2400" u="sng" dirty="0"/>
            </a:br>
            <a:endParaRPr lang="en-US" sz="2400" u="sng" dirty="0"/>
          </a:p>
        </p:txBody>
      </p:sp>
      <p:sp>
        <p:nvSpPr>
          <p:cNvPr id="3" name="Subtitle 2">
            <a:extLst>
              <a:ext uri="{FF2B5EF4-FFF2-40B4-BE49-F238E27FC236}">
                <a16:creationId xmlns:a16="http://schemas.microsoft.com/office/drawing/2014/main" id="{AD0180B3-C298-41B8-9CAD-F8FDC3940C7C}"/>
              </a:ext>
            </a:extLst>
          </p:cNvPr>
          <p:cNvSpPr>
            <a:spLocks noGrp="1"/>
          </p:cNvSpPr>
          <p:nvPr>
            <p:ph type="subTitle" idx="1"/>
          </p:nvPr>
        </p:nvSpPr>
        <p:spPr>
          <a:xfrm>
            <a:off x="-2394408" y="5203596"/>
            <a:ext cx="6872140" cy="2177591"/>
          </a:xfrm>
        </p:spPr>
        <p:txBody>
          <a:bodyPr>
            <a:normAutofit/>
          </a:bodyPr>
          <a:lstStyle/>
          <a:p>
            <a:endParaRPr lang="en-US" dirty="0"/>
          </a:p>
        </p:txBody>
      </p:sp>
      <p:pic>
        <p:nvPicPr>
          <p:cNvPr id="11266" name="Picture 2" descr="Special Education - NCESD">
            <a:extLst>
              <a:ext uri="{FF2B5EF4-FFF2-40B4-BE49-F238E27FC236}">
                <a16:creationId xmlns:a16="http://schemas.microsoft.com/office/drawing/2014/main" id="{1AA8F254-5ECB-46D8-9AE9-2E83C8E4412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39188" y="4039071"/>
            <a:ext cx="5267674" cy="20977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522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err="1"/>
              <a:t>Welcome</a:t>
            </a:r>
            <a:r>
              <a:rPr lang="fr-FR" dirty="0"/>
              <a:t> Back! </a:t>
            </a:r>
            <a:br>
              <a:rPr lang="fr-FR" dirty="0"/>
            </a:br>
            <a:r>
              <a:rPr lang="fr-FR" dirty="0"/>
              <a:t>Topics to cover </a:t>
            </a:r>
            <a:r>
              <a:rPr lang="fr-FR" dirty="0" err="1"/>
              <a:t>today</a:t>
            </a:r>
            <a:endParaRPr lang="en-US" dirty="0"/>
          </a:p>
        </p:txBody>
      </p:sp>
      <p:sp>
        <p:nvSpPr>
          <p:cNvPr id="3" name="Content Placeholder 2"/>
          <p:cNvSpPr>
            <a:spLocks noGrp="1"/>
          </p:cNvSpPr>
          <p:nvPr>
            <p:ph idx="1"/>
          </p:nvPr>
        </p:nvSpPr>
        <p:spPr/>
        <p:txBody>
          <a:bodyPr/>
          <a:lstStyle/>
          <a:p>
            <a:r>
              <a:rPr lang="en-US" dirty="0"/>
              <a:t>Federal Laws: Individuals with Disabilities Act of 2004 –Child Find, Section 504 of the Rehabilitation Act &amp; The Elementary and Secondary Education Act (ESEA) reauthorized as Every Student Succeeds Act (ESSA).</a:t>
            </a:r>
          </a:p>
          <a:p>
            <a:r>
              <a:rPr lang="en-US" dirty="0"/>
              <a:t>Identify South Dakota Disability categories</a:t>
            </a:r>
          </a:p>
          <a:p>
            <a:r>
              <a:rPr lang="en-US" dirty="0"/>
              <a:t>Define Individual Education Plans (IEPs) and membership roles for IEP meetings</a:t>
            </a:r>
          </a:p>
          <a:p>
            <a:r>
              <a:rPr lang="en-US" dirty="0"/>
              <a:t>Questions and Answers</a:t>
            </a:r>
          </a:p>
          <a:p>
            <a:pPr marL="45720" indent="0">
              <a:buNone/>
            </a:pPr>
            <a:endParaRPr lang="en-US" dirty="0"/>
          </a:p>
        </p:txBody>
      </p:sp>
    </p:spTree>
    <p:extLst>
      <p:ext uri="{BB962C8B-B14F-4D97-AF65-F5344CB8AC3E}">
        <p14:creationId xmlns:p14="http://schemas.microsoft.com/office/powerpoint/2010/main" val="2083928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33C0D-F0A1-4BD1-A8B8-DE76EB93C610}"/>
              </a:ext>
            </a:extLst>
          </p:cNvPr>
          <p:cNvSpPr>
            <a:spLocks noGrp="1"/>
          </p:cNvSpPr>
          <p:nvPr>
            <p:ph type="title"/>
          </p:nvPr>
        </p:nvSpPr>
        <p:spPr>
          <a:xfrm flipV="1">
            <a:off x="2356701" y="245097"/>
            <a:ext cx="9224112" cy="59703"/>
          </a:xfrm>
        </p:spPr>
        <p:txBody>
          <a:bodyPr>
            <a:normAutofit fontScale="90000"/>
          </a:bodyPr>
          <a:lstStyle/>
          <a:p>
            <a:br>
              <a:rPr lang="en-US" dirty="0"/>
            </a:br>
            <a:endParaRPr lang="en-US" sz="2000" dirty="0"/>
          </a:p>
        </p:txBody>
      </p:sp>
      <p:sp>
        <p:nvSpPr>
          <p:cNvPr id="3" name="Content Placeholder 2">
            <a:extLst>
              <a:ext uri="{FF2B5EF4-FFF2-40B4-BE49-F238E27FC236}">
                <a16:creationId xmlns:a16="http://schemas.microsoft.com/office/drawing/2014/main" id="{4A88E328-B739-41F5-A1B3-F9D15F2DF32D}"/>
              </a:ext>
            </a:extLst>
          </p:cNvPr>
          <p:cNvSpPr>
            <a:spLocks noGrp="1"/>
          </p:cNvSpPr>
          <p:nvPr>
            <p:ph idx="1"/>
          </p:nvPr>
        </p:nvSpPr>
        <p:spPr>
          <a:xfrm>
            <a:off x="1809946" y="455630"/>
            <a:ext cx="9770867" cy="5652940"/>
          </a:xfrm>
        </p:spPr>
        <p:txBody>
          <a:bodyPr>
            <a:normAutofit/>
          </a:bodyPr>
          <a:lstStyle/>
          <a:p>
            <a:pPr marL="0" lvl="0" indent="0">
              <a:lnSpc>
                <a:spcPct val="115000"/>
              </a:lnSpc>
              <a:spcBef>
                <a:spcPts val="1200"/>
              </a:spcBef>
              <a:buClr>
                <a:srgbClr val="666666"/>
              </a:buClr>
              <a:buSzPts val="1600"/>
              <a:buNone/>
            </a:pPr>
            <a:r>
              <a:rPr lang="en-US" sz="1100" kern="0" dirty="0">
                <a:solidFill>
                  <a:srgbClr val="000000"/>
                </a:solidFill>
                <a:latin typeface="Arial" panose="020B0604020202020204" pitchFamily="34" charset="0"/>
                <a:ea typeface="Arial"/>
                <a:cs typeface="Arial" panose="020B0604020202020204" pitchFamily="34" charset="0"/>
                <a:sym typeface="Arial"/>
              </a:rPr>
              <a:t>Resources: </a:t>
            </a:r>
          </a:p>
          <a:p>
            <a:pPr marL="0" lvl="0" indent="0">
              <a:lnSpc>
                <a:spcPct val="115000"/>
              </a:lnSpc>
              <a:spcBef>
                <a:spcPts val="1200"/>
              </a:spcBef>
              <a:buClr>
                <a:srgbClr val="666666"/>
              </a:buClr>
              <a:buSzPts val="1600"/>
              <a:buNone/>
            </a:pPr>
            <a:r>
              <a:rPr lang="en-US" sz="1100" kern="0" dirty="0">
                <a:solidFill>
                  <a:srgbClr val="000000"/>
                </a:solidFill>
                <a:latin typeface="Arial" panose="020B0604020202020204" pitchFamily="34" charset="0"/>
                <a:ea typeface="Arial"/>
                <a:cs typeface="Arial" panose="020B0604020202020204" pitchFamily="34" charset="0"/>
                <a:sym typeface="Arial"/>
              </a:rPr>
              <a:t>Channing </a:t>
            </a:r>
            <a:r>
              <a:rPr lang="en-US" sz="1100" kern="0" dirty="0" err="1">
                <a:solidFill>
                  <a:srgbClr val="000000"/>
                </a:solidFill>
                <a:latin typeface="Arial" panose="020B0604020202020204" pitchFamily="34" charset="0"/>
                <a:ea typeface="Arial"/>
                <a:cs typeface="Arial" panose="020B0604020202020204" pitchFamily="34" charset="0"/>
                <a:sym typeface="Arial"/>
              </a:rPr>
              <a:t>Bete</a:t>
            </a:r>
            <a:r>
              <a:rPr lang="en-US" sz="1100" kern="0" dirty="0">
                <a:solidFill>
                  <a:srgbClr val="000000"/>
                </a:solidFill>
                <a:latin typeface="Arial" panose="020B0604020202020204" pitchFamily="34" charset="0"/>
                <a:ea typeface="Arial"/>
                <a:cs typeface="Arial" panose="020B0604020202020204" pitchFamily="34" charset="0"/>
                <a:sym typeface="Arial"/>
              </a:rPr>
              <a:t>. Your Guide to Special Education &amp; Your Child. 2016 Edition</a:t>
            </a:r>
          </a:p>
          <a:p>
            <a:pPr marL="0" lvl="0" indent="0">
              <a:lnSpc>
                <a:spcPct val="115000"/>
              </a:lnSpc>
              <a:spcBef>
                <a:spcPts val="1200"/>
              </a:spcBef>
              <a:buClr>
                <a:srgbClr val="666666"/>
              </a:buClr>
              <a:buSzPts val="1600"/>
              <a:buNone/>
            </a:pPr>
            <a:r>
              <a:rPr lang="en-US" sz="1100" kern="0" dirty="0">
                <a:solidFill>
                  <a:srgbClr val="000000"/>
                </a:solidFill>
                <a:latin typeface="Arial" panose="020B0604020202020204" pitchFamily="34" charset="0"/>
                <a:ea typeface="Arial"/>
                <a:cs typeface="Arial" panose="020B0604020202020204" pitchFamily="34" charset="0"/>
                <a:sym typeface="Arial"/>
              </a:rPr>
              <a:t>Channing </a:t>
            </a:r>
            <a:r>
              <a:rPr lang="en-US" sz="1100" kern="0" dirty="0" err="1">
                <a:solidFill>
                  <a:srgbClr val="000000"/>
                </a:solidFill>
                <a:latin typeface="Arial" panose="020B0604020202020204" pitchFamily="34" charset="0"/>
                <a:ea typeface="Arial"/>
                <a:cs typeface="Arial" panose="020B0604020202020204" pitchFamily="34" charset="0"/>
                <a:sym typeface="Arial"/>
              </a:rPr>
              <a:t>Bete</a:t>
            </a:r>
            <a:r>
              <a:rPr lang="en-US" sz="1100" kern="0" dirty="0">
                <a:solidFill>
                  <a:srgbClr val="000000"/>
                </a:solidFill>
                <a:latin typeface="Arial" panose="020B0604020202020204" pitchFamily="34" charset="0"/>
                <a:ea typeface="Arial"/>
                <a:cs typeface="Arial" panose="020B0604020202020204" pitchFamily="34" charset="0"/>
                <a:sym typeface="Arial"/>
              </a:rPr>
              <a:t>. Understanding IDEA and Section 504. A guide for parents of children with disabilities. 2022 Edition.</a:t>
            </a:r>
          </a:p>
          <a:p>
            <a:pPr marL="0" lvl="0" indent="0">
              <a:lnSpc>
                <a:spcPct val="115000"/>
              </a:lnSpc>
              <a:spcBef>
                <a:spcPts val="1200"/>
              </a:spcBef>
              <a:buClr>
                <a:srgbClr val="666666"/>
              </a:buClr>
              <a:buSzPts val="1600"/>
              <a:buNone/>
            </a:pPr>
            <a:r>
              <a:rPr lang="en-US" sz="1100" kern="0" dirty="0">
                <a:solidFill>
                  <a:srgbClr val="000000"/>
                </a:solidFill>
                <a:latin typeface="Arial" panose="020B0604020202020204" pitchFamily="34" charset="0"/>
                <a:ea typeface="Arial"/>
                <a:cs typeface="Arial" panose="020B0604020202020204" pitchFamily="34" charset="0"/>
                <a:sym typeface="Arial"/>
              </a:rPr>
              <a:t>Disabilities Rights Education &amp; Defense Fund, DREDF. Accessed 2023, May 22. &lt;https://dredf.org&gt;</a:t>
            </a:r>
          </a:p>
          <a:p>
            <a:pPr marL="0" lvl="0" indent="0">
              <a:lnSpc>
                <a:spcPct val="115000"/>
              </a:lnSpc>
              <a:spcBef>
                <a:spcPts val="1200"/>
              </a:spcBef>
              <a:buClr>
                <a:srgbClr val="666666"/>
              </a:buClr>
              <a:buSzPts val="1600"/>
              <a:buNone/>
            </a:pPr>
            <a:r>
              <a:rPr lang="en-US" sz="1100" i="1" kern="0" dirty="0">
                <a:solidFill>
                  <a:srgbClr val="000000"/>
                </a:solidFill>
                <a:latin typeface="Arial" panose="020B0604020202020204" pitchFamily="34" charset="0"/>
                <a:ea typeface="Arial"/>
                <a:cs typeface="Arial" panose="020B0604020202020204" pitchFamily="34" charset="0"/>
                <a:sym typeface="Arial"/>
              </a:rPr>
              <a:t>LD Online</a:t>
            </a:r>
            <a:r>
              <a:rPr lang="en-US" sz="1100" kern="0" dirty="0">
                <a:solidFill>
                  <a:srgbClr val="000000"/>
                </a:solidFill>
                <a:latin typeface="Arial" panose="020B0604020202020204" pitchFamily="34" charset="0"/>
                <a:ea typeface="Arial"/>
                <a:cs typeface="Arial" panose="020B0604020202020204" pitchFamily="34" charset="0"/>
                <a:sym typeface="Arial"/>
              </a:rPr>
              <a:t>. Accessed 2022, June 14. &lt;https://ldoline.org&gt;</a:t>
            </a:r>
          </a:p>
          <a:p>
            <a:pPr marL="457200" lvl="0" indent="0">
              <a:lnSpc>
                <a:spcPct val="115000"/>
              </a:lnSpc>
              <a:spcBef>
                <a:spcPts val="1200"/>
              </a:spcBef>
              <a:buClr>
                <a:srgbClr val="666666"/>
              </a:buClr>
              <a:buSzPts val="1600"/>
              <a:buNone/>
            </a:pPr>
            <a:r>
              <a:rPr lang="en-US" sz="1100" kern="0" dirty="0">
                <a:solidFill>
                  <a:srgbClr val="202122"/>
                </a:solidFill>
                <a:latin typeface="Arial" panose="020B0604020202020204" pitchFamily="34" charset="0"/>
                <a:ea typeface="Arial"/>
                <a:cs typeface="Arial" panose="020B0604020202020204" pitchFamily="34" charset="0"/>
                <a:sym typeface="Arial"/>
              </a:rPr>
              <a:t>Rodriguez , J. A., &amp; </a:t>
            </a:r>
            <a:r>
              <a:rPr lang="en-US" sz="1100" kern="0" dirty="0" err="1">
                <a:solidFill>
                  <a:srgbClr val="202122"/>
                </a:solidFill>
                <a:latin typeface="Arial" panose="020B0604020202020204" pitchFamily="34" charset="0"/>
                <a:ea typeface="Arial"/>
                <a:cs typeface="Arial" panose="020B0604020202020204" pitchFamily="34" charset="0"/>
                <a:sym typeface="Arial"/>
              </a:rPr>
              <a:t>Murawski</a:t>
            </a:r>
            <a:r>
              <a:rPr lang="en-US" sz="1100" kern="0" dirty="0">
                <a:solidFill>
                  <a:srgbClr val="202122"/>
                </a:solidFill>
                <a:latin typeface="Arial" panose="020B0604020202020204" pitchFamily="34" charset="0"/>
                <a:ea typeface="Arial"/>
                <a:cs typeface="Arial" panose="020B0604020202020204" pitchFamily="34" charset="0"/>
                <a:sym typeface="Arial"/>
              </a:rPr>
              <a:t>, W. W. (2022). </a:t>
            </a:r>
            <a:r>
              <a:rPr lang="en-US" sz="1100" i="1" kern="0" dirty="0">
                <a:solidFill>
                  <a:srgbClr val="202122"/>
                </a:solidFill>
                <a:latin typeface="Arial" panose="020B0604020202020204" pitchFamily="34" charset="0"/>
                <a:ea typeface="Arial"/>
                <a:cs typeface="Arial" panose="020B0604020202020204" pitchFamily="34" charset="0"/>
                <a:sym typeface="Arial"/>
              </a:rPr>
              <a:t>Special Education Law and Policy: From Foundation to Application.</a:t>
            </a:r>
            <a:r>
              <a:rPr lang="en-US" sz="1100" kern="0" dirty="0">
                <a:solidFill>
                  <a:srgbClr val="202122"/>
                </a:solidFill>
                <a:latin typeface="Arial" panose="020B0604020202020204" pitchFamily="34" charset="0"/>
                <a:ea typeface="Arial"/>
                <a:cs typeface="Arial" panose="020B0604020202020204" pitchFamily="34" charset="0"/>
                <a:sym typeface="Arial"/>
              </a:rPr>
              <a:t> San Diego, California: Plural Publishing.</a:t>
            </a:r>
          </a:p>
          <a:p>
            <a:pPr marL="457200" lvl="0" indent="0">
              <a:lnSpc>
                <a:spcPct val="115000"/>
              </a:lnSpc>
              <a:spcBef>
                <a:spcPts val="0"/>
              </a:spcBef>
              <a:buClr>
                <a:srgbClr val="666666"/>
              </a:buClr>
              <a:buSzPts val="1600"/>
              <a:buNone/>
            </a:pPr>
            <a:r>
              <a:rPr lang="en-US" sz="1100" kern="0" dirty="0">
                <a:solidFill>
                  <a:srgbClr val="000000"/>
                </a:solidFill>
                <a:latin typeface="Arial" panose="020B0604020202020204" pitchFamily="34" charset="0"/>
                <a:ea typeface="Arial"/>
                <a:cs typeface="Arial" panose="020B0604020202020204" pitchFamily="34" charset="0"/>
                <a:sym typeface="Arial"/>
              </a:rPr>
              <a:t> </a:t>
            </a:r>
          </a:p>
          <a:p>
            <a:pPr marL="457200" lvl="0" indent="0" algn="just">
              <a:lnSpc>
                <a:spcPct val="115000"/>
              </a:lnSpc>
              <a:spcBef>
                <a:spcPts val="0"/>
              </a:spcBef>
              <a:buClr>
                <a:srgbClr val="666666"/>
              </a:buClr>
              <a:buSzPts val="1600"/>
              <a:buNone/>
            </a:pPr>
            <a:r>
              <a:rPr lang="en-US" sz="1100" i="1" kern="0" dirty="0">
                <a:solidFill>
                  <a:srgbClr val="000000"/>
                </a:solidFill>
                <a:latin typeface="Arial" panose="020B0604020202020204" pitchFamily="34" charset="0"/>
                <a:ea typeface="Arial"/>
                <a:cs typeface="Arial" panose="020B0604020202020204" pitchFamily="34" charset="0"/>
                <a:sym typeface="Arial"/>
              </a:rPr>
              <a:t>South Dakota Department of Education</a:t>
            </a:r>
            <a:r>
              <a:rPr lang="en-US" sz="1100" kern="0" dirty="0">
                <a:solidFill>
                  <a:srgbClr val="000000"/>
                </a:solidFill>
                <a:latin typeface="Arial" panose="020B0604020202020204" pitchFamily="34" charset="0"/>
                <a:ea typeface="Arial"/>
                <a:cs typeface="Arial" panose="020B0604020202020204" pitchFamily="34" charset="0"/>
                <a:sym typeface="Arial"/>
              </a:rPr>
              <a:t> – Eligibility Guide. (Revised AUGUST 2016). Accessed 2023, May 22 &lt;</a:t>
            </a:r>
            <a:r>
              <a:rPr lang="en-US" sz="1100" u="sng" kern="0" dirty="0">
                <a:solidFill>
                  <a:srgbClr val="009384"/>
                </a:solidFill>
                <a:latin typeface="Arial" panose="020B0604020202020204" pitchFamily="34" charset="0"/>
                <a:ea typeface="Arial"/>
                <a:cs typeface="Arial" panose="020B0604020202020204" pitchFamily="34" charset="0"/>
                <a:sym typeface="Arial"/>
                <a:hlinkClick r:id="rId2">
                  <a:extLst>
                    <a:ext uri="{A12FA001-AC4F-418D-AE19-62706E023703}">
                      <ahyp:hlinkClr xmlns:ahyp="http://schemas.microsoft.com/office/drawing/2018/hyperlinkcolor" val="tx"/>
                    </a:ext>
                  </a:extLst>
                </a:hlinkClick>
              </a:rPr>
              <a:t>https://doe.sd.gov</a:t>
            </a:r>
            <a:r>
              <a:rPr lang="en-US" sz="1100" kern="0" dirty="0">
                <a:solidFill>
                  <a:srgbClr val="000000"/>
                </a:solidFill>
                <a:latin typeface="Arial" panose="020B0604020202020204" pitchFamily="34" charset="0"/>
                <a:ea typeface="Arial"/>
                <a:cs typeface="Arial" panose="020B0604020202020204" pitchFamily="34" charset="0"/>
                <a:sym typeface="Arial"/>
              </a:rPr>
              <a:t>&gt; </a:t>
            </a:r>
          </a:p>
          <a:p>
            <a:pPr marL="457200" lvl="0" indent="0" algn="just">
              <a:lnSpc>
                <a:spcPct val="115000"/>
              </a:lnSpc>
              <a:spcBef>
                <a:spcPts val="0"/>
              </a:spcBef>
              <a:buClr>
                <a:srgbClr val="666666"/>
              </a:buClr>
              <a:buSzPts val="1600"/>
              <a:buNone/>
            </a:pPr>
            <a:endParaRPr lang="en-US" sz="1100" kern="0" dirty="0">
              <a:solidFill>
                <a:srgbClr val="000000"/>
              </a:solidFill>
              <a:latin typeface="Arial" panose="020B0604020202020204" pitchFamily="34" charset="0"/>
              <a:ea typeface="Roboto"/>
              <a:cs typeface="Arial" panose="020B0604020202020204" pitchFamily="34" charset="0"/>
              <a:sym typeface="Arial"/>
            </a:endParaRPr>
          </a:p>
          <a:p>
            <a:pPr marL="0" lvl="0" indent="0">
              <a:lnSpc>
                <a:spcPct val="115000"/>
              </a:lnSpc>
              <a:spcBef>
                <a:spcPts val="0"/>
              </a:spcBef>
              <a:buClr>
                <a:srgbClr val="666666"/>
              </a:buClr>
              <a:buSzPts val="1600"/>
              <a:buNone/>
            </a:pPr>
            <a:r>
              <a:rPr lang="en-US" sz="1100" kern="0" dirty="0">
                <a:solidFill>
                  <a:srgbClr val="666666"/>
                </a:solidFill>
                <a:latin typeface="Arial" panose="020B0604020202020204" pitchFamily="34" charset="0"/>
                <a:ea typeface="Roboto"/>
                <a:cs typeface="Arial" panose="020B0604020202020204" pitchFamily="34" charset="0"/>
                <a:sym typeface="Roboto"/>
              </a:rPr>
              <a:t>National Center for Educational Statistics, August 2023 </a:t>
            </a:r>
            <a:r>
              <a:rPr lang="en-US" sz="1100" kern="0" dirty="0">
                <a:solidFill>
                  <a:srgbClr val="666666"/>
                </a:solidFill>
                <a:latin typeface="Arial" panose="020B0604020202020204" pitchFamily="34" charset="0"/>
                <a:ea typeface="Roboto"/>
                <a:cs typeface="Arial" panose="020B0604020202020204" pitchFamily="34" charset="0"/>
                <a:sym typeface="Roboto"/>
                <a:hlinkClick r:id="rId3"/>
              </a:rPr>
              <a:t>https://nces.ed.gov/programs/coe/indicator/cgg/students-with-disabilities</a:t>
            </a:r>
            <a:r>
              <a:rPr lang="en-US" sz="1100" kern="0" dirty="0">
                <a:solidFill>
                  <a:srgbClr val="666666"/>
                </a:solidFill>
                <a:latin typeface="Arial" panose="020B0604020202020204" pitchFamily="34" charset="0"/>
                <a:ea typeface="Roboto"/>
                <a:cs typeface="Arial" panose="020B0604020202020204" pitchFamily="34" charset="0"/>
                <a:sym typeface="Roboto"/>
              </a:rPr>
              <a:t>        </a:t>
            </a:r>
          </a:p>
          <a:p>
            <a:pPr marL="0" lvl="0" indent="0">
              <a:lnSpc>
                <a:spcPct val="115000"/>
              </a:lnSpc>
              <a:spcBef>
                <a:spcPts val="0"/>
              </a:spcBef>
              <a:buClr>
                <a:srgbClr val="666666"/>
              </a:buClr>
              <a:buSzPts val="1600"/>
              <a:buNone/>
            </a:pPr>
            <a:endParaRPr lang="en-US" sz="1100" kern="0" dirty="0">
              <a:solidFill>
                <a:srgbClr val="666666"/>
              </a:solidFill>
              <a:latin typeface="Arial" panose="020B0604020202020204" pitchFamily="34" charset="0"/>
              <a:ea typeface="Roboto"/>
              <a:cs typeface="Arial" panose="020B0604020202020204" pitchFamily="34" charset="0"/>
              <a:sym typeface="Roboto"/>
            </a:endParaRPr>
          </a:p>
          <a:p>
            <a:pPr marL="0" indent="0">
              <a:lnSpc>
                <a:spcPct val="115000"/>
              </a:lnSpc>
              <a:spcBef>
                <a:spcPts val="0"/>
              </a:spcBef>
              <a:buClr>
                <a:srgbClr val="666666"/>
              </a:buClr>
              <a:buSzPts val="1600"/>
              <a:buNone/>
            </a:pPr>
            <a:r>
              <a:rPr lang="en-US" sz="1100" kern="0" dirty="0">
                <a:solidFill>
                  <a:srgbClr val="666666"/>
                </a:solidFill>
                <a:latin typeface="Arial" panose="020B0604020202020204" pitchFamily="34" charset="0"/>
                <a:ea typeface="Roboto"/>
                <a:cs typeface="Arial" panose="020B0604020202020204" pitchFamily="34" charset="0"/>
                <a:sym typeface="Roboto"/>
              </a:rPr>
              <a:t>Understood   Accessed 2024, August 6 </a:t>
            </a:r>
            <a:r>
              <a:rPr lang="en-US" sz="1100" kern="0" dirty="0">
                <a:solidFill>
                  <a:srgbClr val="666666"/>
                </a:solidFill>
                <a:latin typeface="Arial" panose="020B0604020202020204" pitchFamily="34" charset="0"/>
                <a:ea typeface="Roboto"/>
                <a:cs typeface="Arial" panose="020B0604020202020204" pitchFamily="34" charset="0"/>
                <a:sym typeface="Roboto"/>
                <a:hlinkClick r:id="rId4"/>
              </a:rPr>
              <a:t> https://www.understood.org/en/articles/child-find-what-it-is-and-how-it-works</a:t>
            </a:r>
            <a:endParaRPr lang="en-US" sz="1100" kern="0" dirty="0">
              <a:solidFill>
                <a:srgbClr val="666666"/>
              </a:solidFill>
              <a:latin typeface="Arial" panose="020B0604020202020204" pitchFamily="34" charset="0"/>
              <a:ea typeface="Roboto"/>
              <a:cs typeface="Arial" panose="020B0604020202020204" pitchFamily="34" charset="0"/>
              <a:sym typeface="Roboto"/>
            </a:endParaRPr>
          </a:p>
          <a:p>
            <a:pPr marL="0" lvl="0" indent="0">
              <a:lnSpc>
                <a:spcPct val="115000"/>
              </a:lnSpc>
              <a:spcBef>
                <a:spcPts val="0"/>
              </a:spcBef>
              <a:buClr>
                <a:srgbClr val="666666"/>
              </a:buClr>
              <a:buSzPts val="1600"/>
              <a:buNone/>
            </a:pPr>
            <a:endParaRPr lang="en-US" sz="2200" kern="0" dirty="0">
              <a:solidFill>
                <a:srgbClr val="666666"/>
              </a:solidFill>
              <a:latin typeface="Roboto"/>
              <a:ea typeface="Roboto"/>
              <a:sym typeface="Roboto"/>
            </a:endParaRPr>
          </a:p>
          <a:p>
            <a:pPr marL="0" lvl="0" indent="0">
              <a:lnSpc>
                <a:spcPct val="115000"/>
              </a:lnSpc>
              <a:spcBef>
                <a:spcPts val="0"/>
              </a:spcBef>
              <a:buClr>
                <a:srgbClr val="666666"/>
              </a:buClr>
              <a:buSzPts val="1600"/>
              <a:buNone/>
            </a:pPr>
            <a:r>
              <a:rPr lang="en-US" sz="2200" kern="0" dirty="0">
                <a:solidFill>
                  <a:srgbClr val="666666"/>
                </a:solidFill>
                <a:latin typeface="Roboto"/>
                <a:ea typeface="Roboto"/>
                <a:sym typeface="Roboto"/>
              </a:rPr>
              <a:t>Thank you for your time!  Any questions? </a:t>
            </a:r>
          </a:p>
          <a:p>
            <a:pPr marL="0" lvl="0" indent="0">
              <a:lnSpc>
                <a:spcPct val="115000"/>
              </a:lnSpc>
              <a:spcBef>
                <a:spcPts val="1600"/>
              </a:spcBef>
              <a:buClr>
                <a:srgbClr val="666666"/>
              </a:buClr>
              <a:buSzPts val="1600"/>
              <a:buNone/>
            </a:pPr>
            <a:r>
              <a:rPr lang="en-US" sz="2200" kern="0" dirty="0">
                <a:solidFill>
                  <a:srgbClr val="666666"/>
                </a:solidFill>
                <a:latin typeface="Roboto"/>
                <a:ea typeface="Roboto"/>
                <a:sym typeface="Roboto"/>
              </a:rPr>
              <a:t>Nikole Cheskey- 224-8661 X166</a:t>
            </a:r>
          </a:p>
          <a:p>
            <a:pPr marL="0" lvl="0" indent="0">
              <a:lnSpc>
                <a:spcPct val="115000"/>
              </a:lnSpc>
              <a:spcBef>
                <a:spcPts val="1600"/>
              </a:spcBef>
              <a:buClr>
                <a:srgbClr val="666666"/>
              </a:buClr>
              <a:buSzPts val="1600"/>
              <a:buNone/>
            </a:pPr>
            <a:r>
              <a:rPr lang="en-US" sz="2200" u="sng" kern="0" dirty="0">
                <a:solidFill>
                  <a:srgbClr val="009384"/>
                </a:solidFill>
                <a:latin typeface="Roboto"/>
                <a:ea typeface="Roboto"/>
                <a:sym typeface="Roboto"/>
                <a:hlinkClick r:id="rId5">
                  <a:extLst>
                    <a:ext uri="{A12FA001-AC4F-418D-AE19-62706E023703}">
                      <ahyp:hlinkClr xmlns:ahyp="http://schemas.microsoft.com/office/drawing/2018/hyperlinkcolor" val="tx"/>
                    </a:ext>
                  </a:extLst>
                </a:hlinkClick>
              </a:rPr>
              <a:t>  nikole.cheskey@k12.sd.us</a:t>
            </a:r>
            <a:endParaRPr lang="en-US" sz="2200" kern="0" dirty="0">
              <a:solidFill>
                <a:srgbClr val="666666"/>
              </a:solidFill>
              <a:latin typeface="Roboto"/>
              <a:ea typeface="Roboto"/>
              <a:sym typeface="Roboto"/>
            </a:endParaRPr>
          </a:p>
          <a:p>
            <a:endParaRPr lang="en-US" dirty="0"/>
          </a:p>
        </p:txBody>
      </p:sp>
    </p:spTree>
    <p:extLst>
      <p:ext uri="{BB962C8B-B14F-4D97-AF65-F5344CB8AC3E}">
        <p14:creationId xmlns:p14="http://schemas.microsoft.com/office/powerpoint/2010/main" val="3031913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Individual with Disabilities Education Act (IDEA) and Section 504</a:t>
            </a:r>
          </a:p>
        </p:txBody>
      </p:sp>
      <p:sp>
        <p:nvSpPr>
          <p:cNvPr id="3" name="Text Placeholder 2"/>
          <p:cNvSpPr>
            <a:spLocks noGrp="1"/>
          </p:cNvSpPr>
          <p:nvPr>
            <p:ph type="body" idx="1"/>
          </p:nvPr>
        </p:nvSpPr>
        <p:spPr/>
        <p:txBody>
          <a:bodyPr/>
          <a:lstStyle/>
          <a:p>
            <a:r>
              <a:rPr lang="en-US" dirty="0"/>
              <a:t>Federal Laws that help protect the rights of students with disabilities. </a:t>
            </a:r>
          </a:p>
          <a:p>
            <a:endParaRPr lang="en-US" dirty="0"/>
          </a:p>
        </p:txBody>
      </p:sp>
    </p:spTree>
    <p:extLst>
      <p:ext uri="{BB962C8B-B14F-4D97-AF65-F5344CB8AC3E}">
        <p14:creationId xmlns:p14="http://schemas.microsoft.com/office/powerpoint/2010/main" val="4274568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83AE7-3D49-445C-BCC5-4D349357D530}"/>
              </a:ext>
            </a:extLst>
          </p:cNvPr>
          <p:cNvSpPr>
            <a:spLocks noGrp="1"/>
          </p:cNvSpPr>
          <p:nvPr>
            <p:ph type="title"/>
          </p:nvPr>
        </p:nvSpPr>
        <p:spPr>
          <a:xfrm>
            <a:off x="1630839" y="113122"/>
            <a:ext cx="9464510" cy="556180"/>
          </a:xfrm>
        </p:spPr>
        <p:txBody>
          <a:bodyPr>
            <a:normAutofit fontScale="90000"/>
          </a:bodyPr>
          <a:lstStyle/>
          <a:p>
            <a:br>
              <a:rPr lang="en-US" sz="3600" dirty="0">
                <a:solidFill>
                  <a:srgbClr val="2D3748"/>
                </a:solidFill>
                <a:latin typeface="Open Sans"/>
              </a:rPr>
            </a:br>
            <a:r>
              <a:rPr lang="en-US" sz="2200" dirty="0">
                <a:solidFill>
                  <a:srgbClr val="2D3748"/>
                </a:solidFill>
                <a:latin typeface="Open Sans"/>
              </a:rPr>
              <a:t>300.111 Child Find </a:t>
            </a:r>
            <a:endParaRPr lang="en-US" sz="2200" dirty="0"/>
          </a:p>
        </p:txBody>
      </p:sp>
      <p:sp>
        <p:nvSpPr>
          <p:cNvPr id="3" name="Content Placeholder 2">
            <a:extLst>
              <a:ext uri="{FF2B5EF4-FFF2-40B4-BE49-F238E27FC236}">
                <a16:creationId xmlns:a16="http://schemas.microsoft.com/office/drawing/2014/main" id="{AB7D40ED-332E-47CF-AB97-651EE88CF19A}"/>
              </a:ext>
            </a:extLst>
          </p:cNvPr>
          <p:cNvSpPr>
            <a:spLocks noGrp="1"/>
          </p:cNvSpPr>
          <p:nvPr>
            <p:ph sz="half" idx="1"/>
          </p:nvPr>
        </p:nvSpPr>
        <p:spPr>
          <a:xfrm>
            <a:off x="1630839" y="669302"/>
            <a:ext cx="5542959" cy="5045698"/>
          </a:xfrm>
        </p:spPr>
        <p:txBody>
          <a:bodyPr>
            <a:normAutofit fontScale="85000" lnSpcReduction="20000"/>
          </a:bodyPr>
          <a:lstStyle/>
          <a:p>
            <a:pPr marL="45720" indent="0">
              <a:buNone/>
            </a:pPr>
            <a:r>
              <a:rPr lang="en-US" sz="1400" u="sng" dirty="0">
                <a:solidFill>
                  <a:srgbClr val="2D3748"/>
                </a:solidFill>
                <a:latin typeface="Open Sans"/>
                <a:hlinkClick r:id="rId2">
                  <a:extLst>
                    <a:ext uri="{A12FA001-AC4F-418D-AE19-62706E023703}">
                      <ahyp:hlinkClr xmlns:ahyp="http://schemas.microsoft.com/office/drawing/2018/hyperlinkcolor" val="tx"/>
                    </a:ext>
                  </a:extLst>
                </a:hlinkClick>
              </a:rPr>
              <a:t>(</a:t>
            </a:r>
            <a:r>
              <a:rPr lang="en-US" sz="1700" u="sng" dirty="0">
                <a:solidFill>
                  <a:srgbClr val="2D3748"/>
                </a:solidFill>
                <a:latin typeface="Open Sans"/>
                <a:hlinkClick r:id="rId2">
                  <a:extLst>
                    <a:ext uri="{A12FA001-AC4F-418D-AE19-62706E023703}">
                      <ahyp:hlinkClr xmlns:ahyp="http://schemas.microsoft.com/office/drawing/2018/hyperlinkcolor" val="tx"/>
                    </a:ext>
                  </a:extLst>
                </a:hlinkClick>
              </a:rPr>
              <a:t>1)</a:t>
            </a:r>
            <a:r>
              <a:rPr lang="en-US" sz="1700" dirty="0">
                <a:solidFill>
                  <a:srgbClr val="2D3748"/>
                </a:solidFill>
                <a:latin typeface="Open Sans"/>
              </a:rPr>
              <a:t> The State must have in effect policies and procedures to ensure that—</a:t>
            </a:r>
          </a:p>
          <a:p>
            <a:r>
              <a:rPr lang="en-US" sz="1700" u="sng" dirty="0">
                <a:solidFill>
                  <a:srgbClr val="2D3748"/>
                </a:solidFill>
                <a:latin typeface="Open Sans"/>
                <a:hlinkClick r:id="rId3">
                  <a:extLst>
                    <a:ext uri="{A12FA001-AC4F-418D-AE19-62706E023703}">
                      <ahyp:hlinkClr xmlns:ahyp="http://schemas.microsoft.com/office/drawing/2018/hyperlinkcolor" val="tx"/>
                    </a:ext>
                  </a:extLst>
                </a:hlinkClick>
              </a:rPr>
              <a:t>(</a:t>
            </a:r>
            <a:r>
              <a:rPr lang="en-US" sz="1700" u="sng" dirty="0" err="1">
                <a:solidFill>
                  <a:srgbClr val="2D3748"/>
                </a:solidFill>
                <a:latin typeface="Open Sans"/>
                <a:hlinkClick r:id="rId3">
                  <a:extLst>
                    <a:ext uri="{A12FA001-AC4F-418D-AE19-62706E023703}">
                      <ahyp:hlinkClr xmlns:ahyp="http://schemas.microsoft.com/office/drawing/2018/hyperlinkcolor" val="tx"/>
                    </a:ext>
                  </a:extLst>
                </a:hlinkClick>
              </a:rPr>
              <a:t>i</a:t>
            </a:r>
            <a:r>
              <a:rPr lang="en-US" sz="1700" u="sng" dirty="0">
                <a:solidFill>
                  <a:srgbClr val="2D3748"/>
                </a:solidFill>
                <a:latin typeface="Open Sans"/>
                <a:hlinkClick r:id="rId3">
                  <a:extLst>
                    <a:ext uri="{A12FA001-AC4F-418D-AE19-62706E023703}">
                      <ahyp:hlinkClr xmlns:ahyp="http://schemas.microsoft.com/office/drawing/2018/hyperlinkcolor" val="tx"/>
                    </a:ext>
                  </a:extLst>
                </a:hlinkClick>
              </a:rPr>
              <a:t>)</a:t>
            </a:r>
            <a:r>
              <a:rPr lang="en-US" sz="1700" dirty="0">
                <a:solidFill>
                  <a:srgbClr val="2D3748"/>
                </a:solidFill>
                <a:latin typeface="Open Sans"/>
              </a:rPr>
              <a:t> All children with disabilities residing in the State, including children with disabilities who are homeless children or are wards of the State, and children with disabilities attending private schools, regardless of the severity of their disability, and who are in need of special education and related services, are identified, located, and evaluated; and</a:t>
            </a:r>
          </a:p>
          <a:p>
            <a:r>
              <a:rPr lang="en-US" sz="1700" u="sng" dirty="0">
                <a:solidFill>
                  <a:srgbClr val="2D3748"/>
                </a:solidFill>
                <a:latin typeface="Open Sans"/>
                <a:hlinkClick r:id="rId4">
                  <a:extLst>
                    <a:ext uri="{A12FA001-AC4F-418D-AE19-62706E023703}">
                      <ahyp:hlinkClr xmlns:ahyp="http://schemas.microsoft.com/office/drawing/2018/hyperlinkcolor" val="tx"/>
                    </a:ext>
                  </a:extLst>
                </a:hlinkClick>
              </a:rPr>
              <a:t>(ii)</a:t>
            </a:r>
            <a:r>
              <a:rPr lang="en-US" sz="1700" dirty="0">
                <a:solidFill>
                  <a:srgbClr val="2D3748"/>
                </a:solidFill>
                <a:latin typeface="Open Sans"/>
              </a:rPr>
              <a:t> A practical method is developed and implemented to determine which children are currently receiving needed special education and related services.</a:t>
            </a:r>
          </a:p>
          <a:p>
            <a:r>
              <a:rPr lang="en-US" sz="1700" u="sng" dirty="0">
                <a:solidFill>
                  <a:srgbClr val="2D3748"/>
                </a:solidFill>
                <a:latin typeface="Open Sans"/>
                <a:hlinkClick r:id="rId5">
                  <a:extLst>
                    <a:ext uri="{A12FA001-AC4F-418D-AE19-62706E023703}">
                      <ahyp:hlinkClr xmlns:ahyp="http://schemas.microsoft.com/office/drawing/2018/hyperlinkcolor" val="tx"/>
                    </a:ext>
                  </a:extLst>
                </a:hlinkClick>
              </a:rPr>
              <a:t>(b)</a:t>
            </a:r>
            <a:r>
              <a:rPr lang="en-US" sz="1700" dirty="0">
                <a:solidFill>
                  <a:srgbClr val="2D3748"/>
                </a:solidFill>
                <a:latin typeface="Open Sans"/>
              </a:rPr>
              <a:t> Use of term developmental delay. The following provisions apply with respect to implementing the child find requirements of this section:</a:t>
            </a:r>
          </a:p>
          <a:p>
            <a:r>
              <a:rPr lang="en-US" sz="1700" u="sng" dirty="0">
                <a:solidFill>
                  <a:srgbClr val="2D3748"/>
                </a:solidFill>
                <a:latin typeface="Open Sans"/>
                <a:hlinkClick r:id="rId6">
                  <a:extLst>
                    <a:ext uri="{A12FA001-AC4F-418D-AE19-62706E023703}">
                      <ahyp:hlinkClr xmlns:ahyp="http://schemas.microsoft.com/office/drawing/2018/hyperlinkcolor" val="tx"/>
                    </a:ext>
                  </a:extLst>
                </a:hlinkClick>
              </a:rPr>
              <a:t>(1)</a:t>
            </a:r>
            <a:r>
              <a:rPr lang="en-US" sz="1700" dirty="0">
                <a:solidFill>
                  <a:srgbClr val="2D3748"/>
                </a:solidFill>
                <a:latin typeface="Open Sans"/>
              </a:rPr>
              <a:t> A State that adopts a definition of developmental delay under §</a:t>
            </a:r>
            <a:r>
              <a:rPr lang="en-US" sz="1700" u="sng" dirty="0">
                <a:solidFill>
                  <a:srgbClr val="2D3748"/>
                </a:solidFill>
                <a:latin typeface="Open Sans"/>
                <a:hlinkClick r:id="rId7">
                  <a:extLst>
                    <a:ext uri="{A12FA001-AC4F-418D-AE19-62706E023703}">
                      <ahyp:hlinkClr xmlns:ahyp="http://schemas.microsoft.com/office/drawing/2018/hyperlinkcolor" val="tx"/>
                    </a:ext>
                  </a:extLst>
                </a:hlinkClick>
              </a:rPr>
              <a:t>300.8</a:t>
            </a:r>
            <a:r>
              <a:rPr lang="en-US" sz="1700" dirty="0">
                <a:solidFill>
                  <a:srgbClr val="2D3748"/>
                </a:solidFill>
                <a:latin typeface="Open Sans"/>
              </a:rPr>
              <a:t>(b) determines whether the term applies to children aged three through nine, or to a subset of that age range (e.g., ages three through five).</a:t>
            </a:r>
          </a:p>
          <a:p>
            <a:r>
              <a:rPr lang="en-US" sz="1700" u="sng" dirty="0">
                <a:solidFill>
                  <a:srgbClr val="2D3748"/>
                </a:solidFill>
                <a:latin typeface="Open Sans"/>
                <a:hlinkClick r:id="rId8">
                  <a:extLst>
                    <a:ext uri="{A12FA001-AC4F-418D-AE19-62706E023703}">
                      <ahyp:hlinkClr xmlns:ahyp="http://schemas.microsoft.com/office/drawing/2018/hyperlinkcolor" val="tx"/>
                    </a:ext>
                  </a:extLst>
                </a:hlinkClick>
              </a:rPr>
              <a:t>(2)</a:t>
            </a:r>
            <a:r>
              <a:rPr lang="en-US" sz="1700" dirty="0">
                <a:solidFill>
                  <a:srgbClr val="2D3748"/>
                </a:solidFill>
                <a:latin typeface="Open Sans"/>
              </a:rPr>
              <a:t> A State may not require an LEA to adopt and use the term developmental delay for any children within its jurisdiction.</a:t>
            </a:r>
          </a:p>
          <a:p>
            <a:r>
              <a:rPr lang="en-US" sz="1700" u="sng" dirty="0">
                <a:solidFill>
                  <a:srgbClr val="2D3748"/>
                </a:solidFill>
                <a:latin typeface="Open Sans"/>
                <a:hlinkClick r:id="rId9">
                  <a:extLst>
                    <a:ext uri="{A12FA001-AC4F-418D-AE19-62706E023703}">
                      <ahyp:hlinkClr xmlns:ahyp="http://schemas.microsoft.com/office/drawing/2018/hyperlinkcolor" val="tx"/>
                    </a:ext>
                  </a:extLst>
                </a:hlinkClick>
              </a:rPr>
              <a:t>(3)</a:t>
            </a:r>
            <a:r>
              <a:rPr lang="en-US" sz="1700" dirty="0">
                <a:solidFill>
                  <a:srgbClr val="2D3748"/>
                </a:solidFill>
                <a:latin typeface="Open Sans"/>
              </a:rPr>
              <a:t> If an LEA uses the term developmental delay for children described in §</a:t>
            </a:r>
            <a:r>
              <a:rPr lang="en-US" sz="1700" u="sng" dirty="0">
                <a:solidFill>
                  <a:srgbClr val="2D3748"/>
                </a:solidFill>
                <a:latin typeface="Open Sans"/>
                <a:hlinkClick r:id="rId7">
                  <a:extLst>
                    <a:ext uri="{A12FA001-AC4F-418D-AE19-62706E023703}">
                      <ahyp:hlinkClr xmlns:ahyp="http://schemas.microsoft.com/office/drawing/2018/hyperlinkcolor" val="tx"/>
                    </a:ext>
                  </a:extLst>
                </a:hlinkClick>
              </a:rPr>
              <a:t>300.8</a:t>
            </a:r>
            <a:r>
              <a:rPr lang="en-US" sz="1700" dirty="0">
                <a:solidFill>
                  <a:srgbClr val="2D3748"/>
                </a:solidFill>
                <a:latin typeface="Open Sans"/>
              </a:rPr>
              <a:t>(b), the LEA must conform to both the State’s definition </a:t>
            </a:r>
            <a:r>
              <a:rPr lang="en-US" sz="1400" dirty="0">
                <a:solidFill>
                  <a:srgbClr val="2D3748"/>
                </a:solidFill>
                <a:latin typeface="Open Sans"/>
              </a:rPr>
              <a:t>of that term and to the age range that has been adopted by the State.</a:t>
            </a:r>
          </a:p>
          <a:p>
            <a:pPr marL="45720" indent="0">
              <a:buNone/>
            </a:pPr>
            <a:endParaRPr lang="en-US" sz="1400" dirty="0"/>
          </a:p>
        </p:txBody>
      </p:sp>
      <p:sp>
        <p:nvSpPr>
          <p:cNvPr id="4" name="Content Placeholder 3">
            <a:extLst>
              <a:ext uri="{FF2B5EF4-FFF2-40B4-BE49-F238E27FC236}">
                <a16:creationId xmlns:a16="http://schemas.microsoft.com/office/drawing/2014/main" id="{075D5645-081A-4A72-8801-59E73F86617E}"/>
              </a:ext>
            </a:extLst>
          </p:cNvPr>
          <p:cNvSpPr>
            <a:spLocks noGrp="1"/>
          </p:cNvSpPr>
          <p:nvPr>
            <p:ph sz="half" idx="2"/>
          </p:nvPr>
        </p:nvSpPr>
        <p:spPr>
          <a:xfrm>
            <a:off x="7051249" y="1065228"/>
            <a:ext cx="4529564" cy="4649772"/>
          </a:xfrm>
        </p:spPr>
        <p:txBody>
          <a:bodyPr>
            <a:normAutofit fontScale="85000" lnSpcReduction="20000"/>
          </a:bodyPr>
          <a:lstStyle/>
          <a:p>
            <a:r>
              <a:rPr lang="en-US" sz="1800" u="sng" dirty="0">
                <a:solidFill>
                  <a:srgbClr val="2D3748"/>
                </a:solidFill>
                <a:latin typeface="Open Sans"/>
                <a:hlinkClick r:id="rId10">
                  <a:extLst>
                    <a:ext uri="{A12FA001-AC4F-418D-AE19-62706E023703}">
                      <ahyp:hlinkClr xmlns:ahyp="http://schemas.microsoft.com/office/drawing/2018/hyperlinkcolor" val="tx"/>
                    </a:ext>
                  </a:extLst>
                </a:hlinkClick>
              </a:rPr>
              <a:t>(4)</a:t>
            </a:r>
            <a:r>
              <a:rPr lang="en-US" sz="1800" dirty="0">
                <a:solidFill>
                  <a:srgbClr val="2D3748"/>
                </a:solidFill>
                <a:latin typeface="Open Sans"/>
              </a:rPr>
              <a:t> If a State does not adopt the term developmental delay, an LEA may not independently use that term as a basis for establishing a child’s eligibility under this part.</a:t>
            </a:r>
          </a:p>
          <a:p>
            <a:r>
              <a:rPr lang="en-US" sz="1800" u="sng" dirty="0">
                <a:solidFill>
                  <a:srgbClr val="2D3748"/>
                </a:solidFill>
                <a:latin typeface="Open Sans"/>
                <a:hlinkClick r:id="rId11">
                  <a:extLst>
                    <a:ext uri="{A12FA001-AC4F-418D-AE19-62706E023703}">
                      <ahyp:hlinkClr xmlns:ahyp="http://schemas.microsoft.com/office/drawing/2018/hyperlinkcolor" val="tx"/>
                    </a:ext>
                  </a:extLst>
                </a:hlinkClick>
              </a:rPr>
              <a:t>(c)</a:t>
            </a:r>
            <a:r>
              <a:rPr lang="en-US" sz="1800" dirty="0">
                <a:solidFill>
                  <a:srgbClr val="2D3748"/>
                </a:solidFill>
                <a:latin typeface="Open Sans"/>
              </a:rPr>
              <a:t> Other children in child find. Child find also must include—</a:t>
            </a:r>
          </a:p>
          <a:p>
            <a:r>
              <a:rPr lang="en-US" sz="1800" u="sng" dirty="0">
                <a:solidFill>
                  <a:srgbClr val="2D3748"/>
                </a:solidFill>
                <a:latin typeface="Open Sans"/>
                <a:hlinkClick r:id="rId12">
                  <a:extLst>
                    <a:ext uri="{A12FA001-AC4F-418D-AE19-62706E023703}">
                      <ahyp:hlinkClr xmlns:ahyp="http://schemas.microsoft.com/office/drawing/2018/hyperlinkcolor" val="tx"/>
                    </a:ext>
                  </a:extLst>
                </a:hlinkClick>
              </a:rPr>
              <a:t>(1)</a:t>
            </a:r>
            <a:r>
              <a:rPr lang="en-US" sz="1800" dirty="0">
                <a:solidFill>
                  <a:srgbClr val="2D3748"/>
                </a:solidFill>
                <a:latin typeface="Open Sans"/>
              </a:rPr>
              <a:t> Children who are suspected of being a child with a disability under §</a:t>
            </a:r>
            <a:r>
              <a:rPr lang="en-US" sz="1800" u="sng" dirty="0">
                <a:solidFill>
                  <a:srgbClr val="2D3748"/>
                </a:solidFill>
                <a:latin typeface="Open Sans"/>
                <a:hlinkClick r:id="rId7">
                  <a:extLst>
                    <a:ext uri="{A12FA001-AC4F-418D-AE19-62706E023703}">
                      <ahyp:hlinkClr xmlns:ahyp="http://schemas.microsoft.com/office/drawing/2018/hyperlinkcolor" val="tx"/>
                    </a:ext>
                  </a:extLst>
                </a:hlinkClick>
              </a:rPr>
              <a:t>300.8</a:t>
            </a:r>
            <a:r>
              <a:rPr lang="en-US" sz="1800" dirty="0">
                <a:solidFill>
                  <a:srgbClr val="2D3748"/>
                </a:solidFill>
                <a:latin typeface="Open Sans"/>
              </a:rPr>
              <a:t> and in need of special education, even though they are advancing from grade to grade; and</a:t>
            </a:r>
          </a:p>
          <a:p>
            <a:r>
              <a:rPr lang="en-US" sz="1800" u="sng" dirty="0">
                <a:solidFill>
                  <a:srgbClr val="2D3748"/>
                </a:solidFill>
                <a:latin typeface="Open Sans"/>
                <a:hlinkClick r:id="rId13">
                  <a:extLst>
                    <a:ext uri="{A12FA001-AC4F-418D-AE19-62706E023703}">
                      <ahyp:hlinkClr xmlns:ahyp="http://schemas.microsoft.com/office/drawing/2018/hyperlinkcolor" val="tx"/>
                    </a:ext>
                  </a:extLst>
                </a:hlinkClick>
              </a:rPr>
              <a:t>(2)</a:t>
            </a:r>
            <a:r>
              <a:rPr lang="en-US" sz="1800" dirty="0">
                <a:solidFill>
                  <a:srgbClr val="2D3748"/>
                </a:solidFill>
                <a:latin typeface="Open Sans"/>
              </a:rPr>
              <a:t> Highly mobile children, including migrant children.</a:t>
            </a:r>
          </a:p>
          <a:p>
            <a:r>
              <a:rPr lang="en-US" sz="1800" u="sng" dirty="0">
                <a:solidFill>
                  <a:srgbClr val="2D3748"/>
                </a:solidFill>
                <a:latin typeface="Open Sans"/>
                <a:hlinkClick r:id="rId14">
                  <a:extLst>
                    <a:ext uri="{A12FA001-AC4F-418D-AE19-62706E023703}">
                      <ahyp:hlinkClr xmlns:ahyp="http://schemas.microsoft.com/office/drawing/2018/hyperlinkcolor" val="tx"/>
                    </a:ext>
                  </a:extLst>
                </a:hlinkClick>
              </a:rPr>
              <a:t>(d)</a:t>
            </a:r>
            <a:r>
              <a:rPr lang="en-US" sz="1800" dirty="0">
                <a:solidFill>
                  <a:srgbClr val="2D3748"/>
                </a:solidFill>
                <a:latin typeface="Open Sans"/>
              </a:rPr>
              <a:t> Construction. Nothing in the Act requires that children be classified by their disability so long as each child who has a disability that is listed in §</a:t>
            </a:r>
            <a:r>
              <a:rPr lang="en-US" sz="1800" u="sng" dirty="0">
                <a:solidFill>
                  <a:srgbClr val="2D3748"/>
                </a:solidFill>
                <a:latin typeface="Open Sans"/>
                <a:hlinkClick r:id="rId7">
                  <a:extLst>
                    <a:ext uri="{A12FA001-AC4F-418D-AE19-62706E023703}">
                      <ahyp:hlinkClr xmlns:ahyp="http://schemas.microsoft.com/office/drawing/2018/hyperlinkcolor" val="tx"/>
                    </a:ext>
                  </a:extLst>
                </a:hlinkClick>
              </a:rPr>
              <a:t>300.8</a:t>
            </a:r>
            <a:r>
              <a:rPr lang="en-US" sz="1800" dirty="0">
                <a:solidFill>
                  <a:srgbClr val="2D3748"/>
                </a:solidFill>
                <a:latin typeface="Open Sans"/>
              </a:rPr>
              <a:t> and who, by reason of that disability, needs special education and related services is regarded as a child with a disability under Part B of the Act.</a:t>
            </a:r>
          </a:p>
          <a:p>
            <a:pPr marL="45720" indent="0">
              <a:buNone/>
            </a:pPr>
            <a:r>
              <a:rPr lang="en-US" sz="1400" dirty="0"/>
              <a:t>US Department of Education online https://sites.ed.gov/idea/regs/b/b/300.111</a:t>
            </a:r>
          </a:p>
        </p:txBody>
      </p:sp>
    </p:spTree>
    <p:extLst>
      <p:ext uri="{BB962C8B-B14F-4D97-AF65-F5344CB8AC3E}">
        <p14:creationId xmlns:p14="http://schemas.microsoft.com/office/powerpoint/2010/main" val="1776880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37F95-2466-4641-86FC-934363AAAE98}"/>
              </a:ext>
            </a:extLst>
          </p:cNvPr>
          <p:cNvSpPr>
            <a:spLocks noGrp="1"/>
          </p:cNvSpPr>
          <p:nvPr>
            <p:ph type="title"/>
          </p:nvPr>
        </p:nvSpPr>
        <p:spPr>
          <a:xfrm flipV="1">
            <a:off x="2208213" y="259081"/>
            <a:ext cx="8651465" cy="45719"/>
          </a:xfrm>
        </p:spPr>
        <p:txBody>
          <a:bodyPr>
            <a:normAutofit fontScale="90000"/>
          </a:bodyPr>
          <a:lstStyle/>
          <a:p>
            <a:endParaRPr lang="en-US" dirty="0"/>
          </a:p>
        </p:txBody>
      </p:sp>
      <p:sp>
        <p:nvSpPr>
          <p:cNvPr id="4" name="Rectangle 3">
            <a:extLst>
              <a:ext uri="{FF2B5EF4-FFF2-40B4-BE49-F238E27FC236}">
                <a16:creationId xmlns:a16="http://schemas.microsoft.com/office/drawing/2014/main" id="{0F94CB18-B49D-4EE9-8DB9-D3987883431A}"/>
              </a:ext>
            </a:extLst>
          </p:cNvPr>
          <p:cNvSpPr/>
          <p:nvPr/>
        </p:nvSpPr>
        <p:spPr>
          <a:xfrm>
            <a:off x="1737273" y="1280629"/>
            <a:ext cx="8717453" cy="3231654"/>
          </a:xfrm>
          <a:prstGeom prst="rect">
            <a:avLst/>
          </a:prstGeom>
        </p:spPr>
        <p:txBody>
          <a:bodyPr wrap="square">
            <a:spAutoFit/>
          </a:bodyPr>
          <a:lstStyle/>
          <a:p>
            <a:pPr algn="ctr"/>
            <a:r>
              <a:rPr lang="en-US" sz="2400" b="1" dirty="0">
                <a:solidFill>
                  <a:srgbClr val="002938"/>
                </a:solidFill>
                <a:latin typeface="__understoodSans_f41eca"/>
              </a:rPr>
              <a:t>At a glance </a:t>
            </a:r>
            <a:r>
              <a:rPr lang="en-US" b="1" dirty="0">
                <a:solidFill>
                  <a:srgbClr val="002938"/>
                </a:solidFill>
                <a:latin typeface="__understoodSans_f41eca"/>
              </a:rPr>
              <a:t>–</a:t>
            </a:r>
            <a:r>
              <a:rPr lang="en-US" b="1" dirty="0"/>
              <a:t> Child Find</a:t>
            </a:r>
            <a:r>
              <a:rPr lang="en-US" dirty="0"/>
              <a:t> is part of the federal Individuals with Disabilities Education Act. The purpose of the law is to serve the education needs of kids with disabilities</a:t>
            </a:r>
          </a:p>
          <a:p>
            <a:pPr algn="ctr"/>
            <a:endParaRPr lang="en-US" b="1" dirty="0">
              <a:solidFill>
                <a:srgbClr val="002938"/>
              </a:solidFill>
              <a:latin typeface="__understoodSans_f41eca"/>
            </a:endParaRPr>
          </a:p>
          <a:p>
            <a:endParaRPr lang="en-US" dirty="0">
              <a:solidFill>
                <a:srgbClr val="002938"/>
              </a:solidFill>
              <a:latin typeface="__understoodSans_f41eca"/>
            </a:endParaRPr>
          </a:p>
          <a:p>
            <a:r>
              <a:rPr lang="en-US" dirty="0">
                <a:solidFill>
                  <a:srgbClr val="002938"/>
                </a:solidFill>
                <a:latin typeface="__understoodSans_f41eca"/>
              </a:rPr>
              <a:t>Schools have a big responsibility—they must</a:t>
            </a:r>
            <a:r>
              <a:rPr lang="en-US" u="sng" dirty="0">
                <a:solidFill>
                  <a:srgbClr val="002938"/>
                </a:solidFill>
                <a:latin typeface="__understoodSans_f41eca"/>
              </a:rPr>
              <a:t> </a:t>
            </a:r>
            <a:r>
              <a:rPr lang="en-US" i="1" u="sng" dirty="0">
                <a:solidFill>
                  <a:srgbClr val="002938"/>
                </a:solidFill>
                <a:latin typeface="__understoodSans_f41eca"/>
              </a:rPr>
              <a:t>identify</a:t>
            </a:r>
            <a:r>
              <a:rPr lang="en-US" i="1" dirty="0">
                <a:solidFill>
                  <a:srgbClr val="002938"/>
                </a:solidFill>
                <a:latin typeface="__understoodSans_f41eca"/>
              </a:rPr>
              <a:t>, </a:t>
            </a:r>
            <a:r>
              <a:rPr lang="en-US" i="1" u="sng" dirty="0">
                <a:solidFill>
                  <a:srgbClr val="002938"/>
                </a:solidFill>
                <a:latin typeface="__understoodSans_f41eca"/>
              </a:rPr>
              <a:t>locate</a:t>
            </a:r>
            <a:r>
              <a:rPr lang="en-US" i="1" dirty="0">
                <a:solidFill>
                  <a:srgbClr val="002938"/>
                </a:solidFill>
                <a:latin typeface="__understoodSans_f41eca"/>
              </a:rPr>
              <a:t>, and </a:t>
            </a:r>
            <a:r>
              <a:rPr lang="en-US" i="1" u="sng" dirty="0">
                <a:solidFill>
                  <a:srgbClr val="002938"/>
                </a:solidFill>
                <a:latin typeface="__understoodSans_f41eca"/>
              </a:rPr>
              <a:t>evaluate</a:t>
            </a:r>
            <a:r>
              <a:rPr lang="en-US" dirty="0">
                <a:solidFill>
                  <a:srgbClr val="002938"/>
                </a:solidFill>
                <a:latin typeface="__understoodSans_f41eca"/>
              </a:rPr>
              <a:t> any kids who need special education. This is called “Child Find.” Looking for and finding these kids is an important first step toward getting them the help they need to thrive in school.</a:t>
            </a:r>
          </a:p>
          <a:p>
            <a:r>
              <a:rPr lang="en-US" dirty="0">
                <a:solidFill>
                  <a:srgbClr val="002938"/>
                </a:solidFill>
                <a:latin typeface="__understoodSans_f41eca"/>
              </a:rPr>
              <a:t>When a school knows, or thinks a child could have a disability, it must evaluate the child. Child Find applies to kids from birth to age 21. It can cover kids with learning and thinking differences, developmental delays, and other conditions. </a:t>
            </a:r>
            <a:endParaRPr lang="en-US" b="0" i="0" dirty="0">
              <a:solidFill>
                <a:srgbClr val="002938"/>
              </a:solidFill>
              <a:effectLst/>
              <a:latin typeface="__understoodSans_f41eca"/>
            </a:endParaRPr>
          </a:p>
        </p:txBody>
      </p:sp>
    </p:spTree>
    <p:extLst>
      <p:ext uri="{BB962C8B-B14F-4D97-AF65-F5344CB8AC3E}">
        <p14:creationId xmlns:p14="http://schemas.microsoft.com/office/powerpoint/2010/main" val="955640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31258" y="1027522"/>
            <a:ext cx="2955287" cy="3909767"/>
          </a:xfrm>
        </p:spPr>
        <p:txBody>
          <a:bodyPr>
            <a:normAutofit/>
          </a:bodyPr>
          <a:lstStyle/>
          <a:p>
            <a:r>
              <a:rPr lang="en-US" dirty="0"/>
              <a:t>IDEA: All students eligible under IDEA are also eligible for Section 504</a:t>
            </a:r>
            <a:br>
              <a:rPr lang="en-US" dirty="0"/>
            </a:br>
            <a:br>
              <a:rPr lang="en-US" dirty="0"/>
            </a:br>
            <a:r>
              <a:rPr lang="en-US" dirty="0"/>
              <a:t>504: Not all students who are eligible for section 504 are also eligible for IDEA</a:t>
            </a:r>
          </a:p>
        </p:txBody>
      </p:sp>
      <p:sp>
        <p:nvSpPr>
          <p:cNvPr id="3" name="Text Placeholder 2"/>
          <p:cNvSpPr>
            <a:spLocks noGrp="1"/>
          </p:cNvSpPr>
          <p:nvPr>
            <p:ph type="body" sz="half" idx="2"/>
          </p:nvPr>
        </p:nvSpPr>
        <p:spPr>
          <a:xfrm>
            <a:off x="8766928" y="5373278"/>
            <a:ext cx="2813885" cy="341722"/>
          </a:xfrm>
        </p:spPr>
        <p:txBody>
          <a:bodyPr>
            <a:normAutofit fontScale="47500" lnSpcReduction="20000"/>
          </a:bodyPr>
          <a:lstStyle/>
          <a:p>
            <a:pPr marL="45720"/>
            <a:r>
              <a:rPr lang="en-US"/>
              <a:t>Channing Bete Company Understanding IDEA and Section 504 A guide for parents of children with disabilities. 2022 Edition</a:t>
            </a:r>
            <a:endParaRPr lang="en-US" dirty="0"/>
          </a:p>
        </p:txBody>
      </p:sp>
      <p:pic>
        <p:nvPicPr>
          <p:cNvPr id="1026" name="Picture 2" descr="Presents “Overview of Special Education Law: IDEA, 504 &amp; ADA”">
            <a:extLst>
              <a:ext uri="{FF2B5EF4-FFF2-40B4-BE49-F238E27FC236}">
                <a16:creationId xmlns:a16="http://schemas.microsoft.com/office/drawing/2014/main" id="{A75EF847-2F4D-472A-AFE5-2826D6A03F45}"/>
              </a:ext>
            </a:extLst>
          </p:cNvPr>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5190" b="5190"/>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9149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IDEA and Section 504</a:t>
            </a:r>
          </a:p>
        </p:txBody>
      </p:sp>
      <p:sp>
        <p:nvSpPr>
          <p:cNvPr id="3" name="Content Placeholder 2"/>
          <p:cNvSpPr>
            <a:spLocks noGrp="1"/>
          </p:cNvSpPr>
          <p:nvPr>
            <p:ph sz="half" idx="1"/>
          </p:nvPr>
        </p:nvSpPr>
        <p:spPr>
          <a:xfrm>
            <a:off x="2208213" y="1600200"/>
            <a:ext cx="4572000" cy="4234992"/>
          </a:xfrm>
        </p:spPr>
        <p:txBody>
          <a:bodyPr>
            <a:normAutofit lnSpcReduction="10000"/>
          </a:bodyPr>
          <a:lstStyle/>
          <a:p>
            <a:r>
              <a:rPr lang="en-US" sz="1800" dirty="0"/>
              <a:t>IDEA provides federal guidelines and funding to states (BIE) to help guarantee special education and related services to eligible students ages 3 to 21. (under 3 may be eligible for early intervention services)</a:t>
            </a:r>
          </a:p>
          <a:p>
            <a:r>
              <a:rPr lang="en-US" sz="1800" dirty="0"/>
              <a:t>Parental consent required</a:t>
            </a:r>
          </a:p>
          <a:p>
            <a:r>
              <a:rPr lang="en-US" sz="1800" dirty="0"/>
              <a:t>Requires and Individual Education Plan (IEP) outlining services that may help a student benefit from special education</a:t>
            </a:r>
          </a:p>
          <a:p>
            <a:r>
              <a:rPr lang="en-US" sz="1800" dirty="0"/>
              <a:t>Federal funds provided to schools to help serve eligible children</a:t>
            </a:r>
          </a:p>
          <a:p>
            <a:pPr marL="45720" lvl="0" indent="0">
              <a:buNone/>
            </a:pPr>
            <a:r>
              <a:rPr lang="en-US" sz="1100" dirty="0">
                <a:solidFill>
                  <a:srgbClr val="595959"/>
                </a:solidFill>
              </a:rPr>
              <a:t>Channing </a:t>
            </a:r>
            <a:r>
              <a:rPr lang="en-US" sz="1100" dirty="0" err="1">
                <a:solidFill>
                  <a:srgbClr val="595959"/>
                </a:solidFill>
              </a:rPr>
              <a:t>Bete</a:t>
            </a:r>
            <a:r>
              <a:rPr lang="en-US" sz="1100" dirty="0">
                <a:solidFill>
                  <a:srgbClr val="595959"/>
                </a:solidFill>
              </a:rPr>
              <a:t> Company Understanding IDEA and Section 504 A guide for parents of children with disabilities. 2022 Edition</a:t>
            </a:r>
          </a:p>
          <a:p>
            <a:pPr marL="45720" indent="0">
              <a:buNone/>
            </a:pPr>
            <a:endParaRPr lang="en-US" sz="1800" dirty="0"/>
          </a:p>
        </p:txBody>
      </p:sp>
      <p:sp>
        <p:nvSpPr>
          <p:cNvPr id="4" name="Content Placeholder 3"/>
          <p:cNvSpPr>
            <a:spLocks noGrp="1"/>
          </p:cNvSpPr>
          <p:nvPr>
            <p:ph sz="half" idx="2"/>
          </p:nvPr>
        </p:nvSpPr>
        <p:spPr/>
        <p:txBody>
          <a:bodyPr>
            <a:normAutofit lnSpcReduction="10000"/>
          </a:bodyPr>
          <a:lstStyle/>
          <a:p>
            <a:r>
              <a:rPr lang="en-US" sz="1800" dirty="0"/>
              <a:t>504 prohibits discrimination against any person with a disability by any federally funded agency or organization. It requires states to provide programs for eligible students with disabilities that are equal to those for students without disabilities. There is no age requirement for 504. </a:t>
            </a:r>
          </a:p>
          <a:p>
            <a:r>
              <a:rPr lang="en-US" sz="1800" dirty="0"/>
              <a:t>Parental consent recommended </a:t>
            </a:r>
          </a:p>
          <a:p>
            <a:r>
              <a:rPr lang="en-US" sz="1800" dirty="0"/>
              <a:t>Requires a plan describing placement and services. Services for ALL students be equal. </a:t>
            </a:r>
          </a:p>
          <a:p>
            <a:r>
              <a:rPr lang="en-US" sz="1800" dirty="0"/>
              <a:t>No funds provided</a:t>
            </a:r>
          </a:p>
        </p:txBody>
      </p:sp>
    </p:spTree>
    <p:extLst>
      <p:ext uri="{BB962C8B-B14F-4D97-AF65-F5344CB8AC3E}">
        <p14:creationId xmlns:p14="http://schemas.microsoft.com/office/powerpoint/2010/main" val="170201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89220-C5C9-4877-AE46-CF3545083E13}"/>
              </a:ext>
            </a:extLst>
          </p:cNvPr>
          <p:cNvSpPr>
            <a:spLocks noGrp="1"/>
          </p:cNvSpPr>
          <p:nvPr>
            <p:ph type="title"/>
          </p:nvPr>
        </p:nvSpPr>
        <p:spPr>
          <a:xfrm>
            <a:off x="2208213" y="304800"/>
            <a:ext cx="9372600" cy="751002"/>
          </a:xfrm>
        </p:spPr>
        <p:txBody>
          <a:bodyPr/>
          <a:lstStyle/>
          <a:p>
            <a:r>
              <a:rPr lang="en-US" dirty="0"/>
              <a:t>Who can get services under these laws? </a:t>
            </a:r>
          </a:p>
        </p:txBody>
      </p:sp>
      <p:sp>
        <p:nvSpPr>
          <p:cNvPr id="3" name="Content Placeholder 2">
            <a:extLst>
              <a:ext uri="{FF2B5EF4-FFF2-40B4-BE49-F238E27FC236}">
                <a16:creationId xmlns:a16="http://schemas.microsoft.com/office/drawing/2014/main" id="{EF6BF3C2-8BA5-441F-B2A3-498ED6522447}"/>
              </a:ext>
            </a:extLst>
          </p:cNvPr>
          <p:cNvSpPr>
            <a:spLocks noGrp="1"/>
          </p:cNvSpPr>
          <p:nvPr>
            <p:ph sz="half" idx="1"/>
          </p:nvPr>
        </p:nvSpPr>
        <p:spPr>
          <a:xfrm>
            <a:off x="2208213" y="1600199"/>
            <a:ext cx="4572000" cy="3744799"/>
          </a:xfrm>
        </p:spPr>
        <p:txBody>
          <a:bodyPr>
            <a:normAutofit fontScale="40000" lnSpcReduction="20000"/>
          </a:bodyPr>
          <a:lstStyle/>
          <a:p>
            <a:r>
              <a:rPr lang="en-US" sz="4500" dirty="0"/>
              <a:t>IDEA covers students who need special education and related services because they have a disability in one or more these categories</a:t>
            </a:r>
          </a:p>
          <a:p>
            <a:r>
              <a:rPr lang="en-US" sz="4500" dirty="0"/>
              <a:t>Bold category is the majority of disabilities identified at the PILC </a:t>
            </a:r>
          </a:p>
          <a:p>
            <a:pPr marL="45720" indent="0" algn="ctr">
              <a:buNone/>
            </a:pPr>
            <a:endParaRPr lang="en-US" sz="4500" dirty="0"/>
          </a:p>
          <a:p>
            <a:pPr marL="45720" indent="0" algn="ctr">
              <a:buNone/>
            </a:pPr>
            <a:r>
              <a:rPr lang="en-US" sz="4500" dirty="0"/>
              <a:t>The Disability categories can be found at</a:t>
            </a:r>
          </a:p>
          <a:p>
            <a:pPr marL="45720" indent="0" algn="ctr">
              <a:buNone/>
            </a:pPr>
            <a:r>
              <a:rPr lang="en-US" sz="4500" dirty="0"/>
              <a:t> </a:t>
            </a:r>
            <a:r>
              <a:rPr lang="en-US" sz="4500" b="1" u="sng" dirty="0">
                <a:solidFill>
                  <a:schemeClr val="tx2"/>
                </a:solidFill>
                <a:hlinkClick r:id="rId2"/>
              </a:rPr>
              <a:t>https://doe.sd.gov/sped/IEP.aspx</a:t>
            </a:r>
            <a:endParaRPr lang="en-US" sz="4500" b="1" u="sng" dirty="0">
              <a:solidFill>
                <a:schemeClr val="tx2"/>
              </a:solidFill>
            </a:endParaRPr>
          </a:p>
          <a:p>
            <a:pPr marL="45720" indent="0" algn="ctr">
              <a:buNone/>
            </a:pPr>
            <a:r>
              <a:rPr lang="en-US" sz="4500" dirty="0"/>
              <a:t>in the Referral/Eligibility table. </a:t>
            </a:r>
          </a:p>
          <a:p>
            <a:pPr marL="45720" indent="0">
              <a:buNone/>
            </a:pPr>
            <a:endParaRPr lang="en-US" sz="3000" dirty="0"/>
          </a:p>
        </p:txBody>
      </p:sp>
      <p:sp>
        <p:nvSpPr>
          <p:cNvPr id="4" name="Content Placeholder 3">
            <a:extLst>
              <a:ext uri="{FF2B5EF4-FFF2-40B4-BE49-F238E27FC236}">
                <a16:creationId xmlns:a16="http://schemas.microsoft.com/office/drawing/2014/main" id="{D4591210-E332-479B-A841-765ACF743168}"/>
              </a:ext>
            </a:extLst>
          </p:cNvPr>
          <p:cNvSpPr>
            <a:spLocks noGrp="1"/>
          </p:cNvSpPr>
          <p:nvPr>
            <p:ph sz="half" idx="2"/>
          </p:nvPr>
        </p:nvSpPr>
        <p:spPr>
          <a:xfrm>
            <a:off x="6832045" y="1600199"/>
            <a:ext cx="4923180" cy="4715759"/>
          </a:xfrm>
        </p:spPr>
        <p:txBody>
          <a:bodyPr>
            <a:noAutofit/>
          </a:bodyPr>
          <a:lstStyle/>
          <a:p>
            <a:r>
              <a:rPr lang="en-US" sz="1200" dirty="0"/>
              <a:t>500-Deaf Blindness </a:t>
            </a:r>
          </a:p>
          <a:p>
            <a:r>
              <a:rPr lang="en-US" sz="1200" b="1" dirty="0"/>
              <a:t>505-Emotional Disability </a:t>
            </a:r>
          </a:p>
          <a:p>
            <a:r>
              <a:rPr lang="en-US" sz="1200" b="1" dirty="0"/>
              <a:t>510-Cognitive Disability </a:t>
            </a:r>
          </a:p>
          <a:p>
            <a:r>
              <a:rPr lang="en-US" sz="1200" dirty="0"/>
              <a:t>515-Hearing Loss </a:t>
            </a:r>
          </a:p>
          <a:p>
            <a:r>
              <a:rPr lang="en-US" sz="1200" b="1" dirty="0"/>
              <a:t>525-Specific Learning Disability </a:t>
            </a:r>
          </a:p>
          <a:p>
            <a:r>
              <a:rPr lang="en-US" sz="1200" dirty="0"/>
              <a:t>535-Orthopedic Impairment </a:t>
            </a:r>
          </a:p>
          <a:p>
            <a:r>
              <a:rPr lang="en-US" sz="1200" dirty="0"/>
              <a:t>540-Vision Loss </a:t>
            </a:r>
          </a:p>
          <a:p>
            <a:r>
              <a:rPr lang="en-US" sz="1200" dirty="0"/>
              <a:t>545-Deafness </a:t>
            </a:r>
          </a:p>
          <a:p>
            <a:r>
              <a:rPr lang="en-US" sz="1200" dirty="0"/>
              <a:t>550-Speech/Language Impairment </a:t>
            </a:r>
          </a:p>
          <a:p>
            <a:r>
              <a:rPr lang="en-US" sz="1200" b="1" dirty="0"/>
              <a:t>555-Other Health Impaired </a:t>
            </a:r>
          </a:p>
          <a:p>
            <a:r>
              <a:rPr lang="en-US" sz="1200" dirty="0"/>
              <a:t>560-Austim Spectrum Disorder </a:t>
            </a:r>
          </a:p>
          <a:p>
            <a:r>
              <a:rPr lang="en-US" sz="1200" dirty="0"/>
              <a:t>565-Tramatic Brain Injury </a:t>
            </a:r>
          </a:p>
          <a:p>
            <a:r>
              <a:rPr lang="en-US" sz="1200" dirty="0"/>
              <a:t>570-Developmental Delay</a:t>
            </a:r>
          </a:p>
        </p:txBody>
      </p:sp>
    </p:spTree>
    <p:extLst>
      <p:ext uri="{BB962C8B-B14F-4D97-AF65-F5344CB8AC3E}">
        <p14:creationId xmlns:p14="http://schemas.microsoft.com/office/powerpoint/2010/main" val="1084652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A838F-A25E-4FFE-8AA0-C5F689A25756}"/>
              </a:ext>
            </a:extLst>
          </p:cNvPr>
          <p:cNvSpPr>
            <a:spLocks noGrp="1"/>
          </p:cNvSpPr>
          <p:nvPr>
            <p:ph type="title"/>
          </p:nvPr>
        </p:nvSpPr>
        <p:spPr/>
        <p:txBody>
          <a:bodyPr/>
          <a:lstStyle/>
          <a:p>
            <a:r>
              <a:rPr lang="en-US" dirty="0"/>
              <a:t>Section 504 covers any person who: </a:t>
            </a:r>
          </a:p>
        </p:txBody>
      </p:sp>
      <p:sp>
        <p:nvSpPr>
          <p:cNvPr id="3" name="Content Placeholder 2">
            <a:extLst>
              <a:ext uri="{FF2B5EF4-FFF2-40B4-BE49-F238E27FC236}">
                <a16:creationId xmlns:a16="http://schemas.microsoft.com/office/drawing/2014/main" id="{18869121-8CE4-458D-A642-F8C06E2D4584}"/>
              </a:ext>
            </a:extLst>
          </p:cNvPr>
          <p:cNvSpPr>
            <a:spLocks noGrp="1"/>
          </p:cNvSpPr>
          <p:nvPr>
            <p:ph sz="half" idx="1"/>
          </p:nvPr>
        </p:nvSpPr>
        <p:spPr/>
        <p:txBody>
          <a:bodyPr>
            <a:normAutofit/>
          </a:bodyPr>
          <a:lstStyle/>
          <a:p>
            <a:r>
              <a:rPr lang="en-US" dirty="0"/>
              <a:t>Has a physical or mental impairment that limits one or more major life activity</a:t>
            </a:r>
          </a:p>
          <a:p>
            <a:r>
              <a:rPr lang="en-US" dirty="0"/>
              <a:t>Has a record of such impairment (doctor’s diagnosis)</a:t>
            </a:r>
          </a:p>
          <a:p>
            <a:r>
              <a:rPr lang="en-US" dirty="0"/>
              <a:t>Is regarded as having such an impairment</a:t>
            </a:r>
          </a:p>
          <a:p>
            <a:endParaRPr lang="en-US" dirty="0"/>
          </a:p>
          <a:p>
            <a:endParaRPr lang="en-US" dirty="0"/>
          </a:p>
          <a:p>
            <a:pPr marL="45720" lvl="0" indent="0">
              <a:buNone/>
            </a:pPr>
            <a:r>
              <a:rPr lang="en-US" sz="1200" dirty="0">
                <a:solidFill>
                  <a:srgbClr val="595959"/>
                </a:solidFill>
              </a:rPr>
              <a:t>Channing </a:t>
            </a:r>
            <a:r>
              <a:rPr lang="en-US" sz="1200" dirty="0" err="1">
                <a:solidFill>
                  <a:srgbClr val="595959"/>
                </a:solidFill>
              </a:rPr>
              <a:t>Bete</a:t>
            </a:r>
            <a:r>
              <a:rPr lang="en-US" sz="1200" dirty="0">
                <a:solidFill>
                  <a:srgbClr val="595959"/>
                </a:solidFill>
              </a:rPr>
              <a:t> Company Understanding IDEA and Section 504 A guide for parents of children with disabilities. 2022 Edition</a:t>
            </a:r>
          </a:p>
          <a:p>
            <a:pPr marL="45720" indent="0">
              <a:buNone/>
            </a:pPr>
            <a:endParaRPr lang="en-US" dirty="0"/>
          </a:p>
        </p:txBody>
      </p:sp>
      <p:sp>
        <p:nvSpPr>
          <p:cNvPr id="4" name="Content Placeholder 3">
            <a:extLst>
              <a:ext uri="{FF2B5EF4-FFF2-40B4-BE49-F238E27FC236}">
                <a16:creationId xmlns:a16="http://schemas.microsoft.com/office/drawing/2014/main" id="{6ACDB4AC-7B9F-4823-9DF8-367C1390B0AF}"/>
              </a:ext>
            </a:extLst>
          </p:cNvPr>
          <p:cNvSpPr>
            <a:spLocks noGrp="1"/>
          </p:cNvSpPr>
          <p:nvPr>
            <p:ph sz="half" idx="2"/>
          </p:nvPr>
        </p:nvSpPr>
        <p:spPr>
          <a:xfrm>
            <a:off x="7008813" y="1600200"/>
            <a:ext cx="4572000" cy="4470662"/>
          </a:xfrm>
        </p:spPr>
        <p:txBody>
          <a:bodyPr>
            <a:normAutofit/>
          </a:bodyPr>
          <a:lstStyle/>
          <a:p>
            <a:r>
              <a:rPr lang="en-US" dirty="0"/>
              <a:t>A </a:t>
            </a:r>
            <a:r>
              <a:rPr lang="en-US" b="1" u="sng" dirty="0"/>
              <a:t>major life activity</a:t>
            </a:r>
            <a:r>
              <a:rPr lang="en-US" dirty="0"/>
              <a:t> under 504 includes:</a:t>
            </a:r>
          </a:p>
          <a:p>
            <a:r>
              <a:rPr lang="en-US" sz="1400" dirty="0"/>
              <a:t>Breathing </a:t>
            </a:r>
          </a:p>
          <a:p>
            <a:r>
              <a:rPr lang="en-US" sz="1400" dirty="0"/>
              <a:t>caring for oneself</a:t>
            </a:r>
          </a:p>
          <a:p>
            <a:r>
              <a:rPr lang="en-US" sz="1400" dirty="0"/>
              <a:t>Concentrating</a:t>
            </a:r>
          </a:p>
          <a:p>
            <a:r>
              <a:rPr lang="en-US" sz="1400" dirty="0"/>
              <a:t>Eating</a:t>
            </a:r>
          </a:p>
          <a:p>
            <a:r>
              <a:rPr lang="en-US" sz="1400" dirty="0"/>
              <a:t>Hearing</a:t>
            </a:r>
          </a:p>
          <a:p>
            <a:r>
              <a:rPr lang="en-US" sz="1400" dirty="0"/>
              <a:t>Learning</a:t>
            </a:r>
          </a:p>
          <a:p>
            <a:r>
              <a:rPr lang="en-US" sz="1400" dirty="0"/>
              <a:t>Performing manual tasks</a:t>
            </a:r>
          </a:p>
          <a:p>
            <a:r>
              <a:rPr lang="en-US" sz="1400" dirty="0"/>
              <a:t>Seeing, speaking, walking and working</a:t>
            </a:r>
          </a:p>
          <a:p>
            <a:endParaRPr lang="en-US" dirty="0"/>
          </a:p>
        </p:txBody>
      </p:sp>
    </p:spTree>
    <p:extLst>
      <p:ext uri="{BB962C8B-B14F-4D97-AF65-F5344CB8AC3E}">
        <p14:creationId xmlns:p14="http://schemas.microsoft.com/office/powerpoint/2010/main" val="3453590381"/>
      </p:ext>
    </p:extLst>
  </p:cSld>
  <p:clrMapOvr>
    <a:masterClrMapping/>
  </p:clrMapOvr>
</p:sld>
</file>

<file path=ppt/theme/theme1.xml><?xml version="1.0" encoding="utf-8"?>
<a:theme xmlns:a="http://schemas.openxmlformats.org/drawingml/2006/main" name="Children Playing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3461883.potx" id="{18737D51-7733-4200-B5C9-BF22CA2CE631}" vid="{40CEFE45-12FF-4454-86EB-59F04C858872}"/>
    </a:ext>
  </a:extLst>
</a:theme>
</file>

<file path=ppt/theme/theme2.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 playing education presentation design (cartoon illustration, widescreen)</Template>
  <TotalTime>309</TotalTime>
  <Words>2486</Words>
  <Application>Microsoft Office PowerPoint</Application>
  <PresentationFormat>Widescreen</PresentationFormat>
  <Paragraphs>144</Paragraphs>
  <Slides>20</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__understoodSans_f41eca</vt:lpstr>
      <vt:lpstr>Arial</vt:lpstr>
      <vt:lpstr>Arial Narrow</vt:lpstr>
      <vt:lpstr>Euphemia</vt:lpstr>
      <vt:lpstr>Google Sans</vt:lpstr>
      <vt:lpstr>Open Sans</vt:lpstr>
      <vt:lpstr>Roboto</vt:lpstr>
      <vt:lpstr>Wingdings</vt:lpstr>
      <vt:lpstr>Children Playing 16x9</vt:lpstr>
      <vt:lpstr>Special Education Training: Staff &amp; Parents</vt:lpstr>
      <vt:lpstr>Welcome Back!  Topics to cover today</vt:lpstr>
      <vt:lpstr>Individual with Disabilities Education Act (IDEA) and Section 504</vt:lpstr>
      <vt:lpstr> 300.111 Child Find </vt:lpstr>
      <vt:lpstr>PowerPoint Presentation</vt:lpstr>
      <vt:lpstr>IDEA: All students eligible under IDEA are also eligible for Section 504  504: Not all students who are eligible for section 504 are also eligible for IDEA</vt:lpstr>
      <vt:lpstr>IDEA and Section 504</vt:lpstr>
      <vt:lpstr>Who can get services under these laws? </vt:lpstr>
      <vt:lpstr>Section 504 covers any person who: </vt:lpstr>
      <vt:lpstr>IDEA &amp; Section 504 aim to help students with disabilities reach their potential. </vt:lpstr>
      <vt:lpstr>If you or a parent or guardian think a child is eligible please reach out to the school.   -A potential evaluation of child’s history including medical records will be conducted -Observations from professionals, yourselves, teachers and anyone who works with the child could be done -Possible referral for special tests to measure the child’s development, abilities, intelligence, behavior and academic progress will potentially be completed</vt:lpstr>
      <vt:lpstr>PowerPoint Presentation</vt:lpstr>
      <vt:lpstr>Some of the main principles under IDEA:</vt:lpstr>
      <vt:lpstr>Section 504 shares many of the same principles of IDEA, with only a few differences</vt:lpstr>
      <vt:lpstr>Elementary and Secondary Education Act (ESEA):</vt:lpstr>
      <vt:lpstr>    Every Student Succeeds Act (ESSA)  reauthorization of ESEA  President Obama signs the Every Student Succeeds Act into law on December 10, 2015. ESSA includes provisions that will help to ensure success for students and schools.  </vt:lpstr>
      <vt:lpstr>IEP must haves: -Present Levels of performance -Measurable annual goals -How goals will be measured -Statement of special education and related services -No later than 16, IEP must address post secondary goals -All members must be present at IEP meeting -If agreement to amend or modify the IEP, it can be done w/o a formal meeting IEP meetings, mediation  &amp; resolution meetings can be done via conference call. </vt:lpstr>
      <vt:lpstr>Team members can play more than one role</vt:lpstr>
      <vt:lpstr>Trainings Available to PILC staff and parents  Vector Solutions Exceptional Child platform https://pierreilc-sd.exceptionalchild.com/login  must check k12 email- Trainings are sent to your email. If you do not have a k12 email let your supervisor know   Direct STEP:  https://dc-bie2020-ds.lrp.com/login/index.php3 (create new account)  Special Education Connection:  www.specialedconnection.com (Username: bieedu Password: educate)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Education Training: Staff &amp; Parents</dc:title>
  <dc:creator>Nikole Cheskey</dc:creator>
  <cp:lastModifiedBy>Nikole Cheskey</cp:lastModifiedBy>
  <cp:revision>53</cp:revision>
  <cp:lastPrinted>2023-05-22T19:17:36Z</cp:lastPrinted>
  <dcterms:created xsi:type="dcterms:W3CDTF">2023-05-22T15:26:23Z</dcterms:created>
  <dcterms:modified xsi:type="dcterms:W3CDTF">2024-08-06T20:23:11Z</dcterms:modified>
</cp:coreProperties>
</file>